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9" r:id="rId4"/>
    <p:sldId id="260" r:id="rId5"/>
    <p:sldId id="258"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2"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9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8" name="عنصر نائب لرقم الشريحة 7"/>
          <p:cNvSpPr>
            <a:spLocks noGrp="1"/>
          </p:cNvSpPr>
          <p:nvPr>
            <p:ph type="sldNum" sz="quarter" idx="11"/>
          </p:nvPr>
        </p:nvSpPr>
        <p:spPr/>
        <p:txBody>
          <a:bodyPr/>
          <a:lstStyle/>
          <a:p>
            <a:fld id="{F777B398-6969-4337-BDF7-B484CAD82059}" type="slidenum">
              <a:rPr lang="ar-IQ" smtClean="0"/>
              <a:pPr/>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4E4D16B-AE7C-43DD-BD28-84401551BEA4}"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F777B398-6969-4337-BDF7-B484CAD8205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34E4D16B-AE7C-43DD-BD28-84401551BEA4}" type="datetimeFigureOut">
              <a:rPr lang="ar-IQ" smtClean="0"/>
              <a:pPr/>
              <a:t>21/03/1441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777B398-6969-4337-BDF7-B484CAD8205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4E4D16B-AE7C-43DD-BD28-84401551BEA4}" type="datetimeFigureOut">
              <a:rPr lang="ar-IQ" smtClean="0"/>
              <a:pPr/>
              <a:t>21/03/1441</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77B398-6969-4337-BDF7-B484CAD82059}"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71472" y="2643182"/>
            <a:ext cx="7470648" cy="1857388"/>
          </a:xfrm>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rPr>
              <a:t>PRESENTING PROBLEMS IN CARDIOVASCULAR DISEASE</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25404"/>
          </a:xfrm>
        </p:spPr>
        <p:txBody>
          <a:bodyPr>
            <a:normAutofit fontScale="90000"/>
          </a:bodyPr>
          <a:lstStyle/>
          <a:p>
            <a:endParaRPr lang="ar-IQ" dirty="0"/>
          </a:p>
        </p:txBody>
      </p:sp>
      <p:sp>
        <p:nvSpPr>
          <p:cNvPr id="3" name="عنصر نائب للمحتوى 2"/>
          <p:cNvSpPr>
            <a:spLocks noGrp="1"/>
          </p:cNvSpPr>
          <p:nvPr>
            <p:ph idx="1"/>
          </p:nvPr>
        </p:nvSpPr>
        <p:spPr>
          <a:xfrm>
            <a:off x="357158" y="714356"/>
            <a:ext cx="7467600" cy="4525963"/>
          </a:xfrm>
        </p:spPr>
        <p:txBody>
          <a:bodyPr>
            <a:normAutofit fontScale="92500" lnSpcReduction="10000"/>
          </a:bodyPr>
          <a:lstStyle/>
          <a:p>
            <a:pPr algn="just" rtl="0">
              <a:buNone/>
            </a:pPr>
            <a:r>
              <a:rPr lang="en-US" dirty="0" smtClean="0"/>
              <a:t>-</a:t>
            </a:r>
            <a:r>
              <a:rPr lang="en-US" dirty="0" smtClean="0">
                <a:solidFill>
                  <a:srgbClr val="FF0000"/>
                </a:solidFill>
              </a:rPr>
              <a:t>Character:</a:t>
            </a:r>
            <a:r>
              <a:rPr lang="en-US" dirty="0" smtClean="0"/>
              <a:t> Cardiac pain is typically dull, constricting, choking or ‘heavy’, and is usually described as squeezing, crushing, burning or aching but not sharp, stabbing, pricking or knife-like. </a:t>
            </a:r>
          </a:p>
          <a:p>
            <a:pPr algn="just" rtl="0"/>
            <a:r>
              <a:rPr lang="en-US" dirty="0" smtClean="0"/>
              <a:t>The sensation can be described as breathlessness. Patients often </a:t>
            </a:r>
            <a:r>
              <a:rPr lang="en-US" dirty="0" err="1" smtClean="0"/>
              <a:t>emphasise</a:t>
            </a:r>
            <a:r>
              <a:rPr lang="en-US" dirty="0" smtClean="0"/>
              <a:t> that it is a discomfort rather than a pain. </a:t>
            </a:r>
          </a:p>
          <a:p>
            <a:pPr algn="just" rtl="0"/>
            <a:r>
              <a:rPr lang="en-US" dirty="0" smtClean="0"/>
              <a:t>They typically use characteristic hand gestures (e.g. open hand or clenched fist) when describing </a:t>
            </a:r>
            <a:r>
              <a:rPr lang="en-US" dirty="0" err="1" smtClean="0"/>
              <a:t>ischaemic</a:t>
            </a:r>
            <a:r>
              <a:rPr lang="en-US" dirty="0" smtClean="0"/>
              <a:t> pain.</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t>-</a:t>
            </a:r>
            <a:r>
              <a:rPr lang="en-US" dirty="0" smtClean="0">
                <a:solidFill>
                  <a:srgbClr val="FF0000"/>
                </a:solidFill>
              </a:rPr>
              <a:t>Provocation:</a:t>
            </a:r>
            <a:r>
              <a:rPr lang="en-US" dirty="0" smtClean="0"/>
              <a:t> </a:t>
            </a:r>
            <a:r>
              <a:rPr lang="en-US" dirty="0" err="1" smtClean="0"/>
              <a:t>Anginal</a:t>
            </a:r>
            <a:r>
              <a:rPr lang="en-US" dirty="0" smtClean="0"/>
              <a:t> pain occurs during (not after) exertion and is promptly relieved (in less than 5 minutes) by rest.</a:t>
            </a:r>
          </a:p>
          <a:p>
            <a:pPr algn="just" rtl="0"/>
            <a:r>
              <a:rPr lang="en-US" dirty="0" smtClean="0"/>
              <a:t>The pain may also be precipitated or exacerbated by emotion but tends to occur more readily during exertion, after a large meal or in a cold wind.</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In crescendo or unstable angina, similar pain may be precipitated by minimal exertion or at rest. </a:t>
            </a:r>
          </a:p>
          <a:p>
            <a:pPr algn="just" rtl="0"/>
            <a:r>
              <a:rPr lang="en-US" dirty="0" smtClean="0"/>
              <a:t>The increase in venous return or preload induced by lying down may also be sufficient to provoke pain in vulnerable patients (</a:t>
            </a:r>
            <a:r>
              <a:rPr lang="en-US" dirty="0" err="1" smtClean="0"/>
              <a:t>decubitus</a:t>
            </a:r>
            <a:r>
              <a:rPr lang="en-US" dirty="0" smtClean="0"/>
              <a:t> angina). </a:t>
            </a:r>
          </a:p>
          <a:p>
            <a:pPr algn="just"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54032"/>
          </a:xfrm>
        </p:spPr>
        <p:txBody>
          <a:bodyPr>
            <a:normAutofit fontScale="90000"/>
          </a:bodyPr>
          <a:lstStyle/>
          <a:p>
            <a:endParaRPr lang="ar-IQ" dirty="0"/>
          </a:p>
        </p:txBody>
      </p:sp>
      <p:sp>
        <p:nvSpPr>
          <p:cNvPr id="3" name="عنصر نائب للمحتوى 2"/>
          <p:cNvSpPr>
            <a:spLocks noGrp="1"/>
          </p:cNvSpPr>
          <p:nvPr>
            <p:ph idx="1"/>
          </p:nvPr>
        </p:nvSpPr>
        <p:spPr>
          <a:xfrm>
            <a:off x="428596" y="1142984"/>
            <a:ext cx="7467600" cy="4525963"/>
          </a:xfrm>
        </p:spPr>
        <p:txBody>
          <a:bodyPr>
            <a:normAutofit fontScale="92500" lnSpcReduction="10000"/>
          </a:bodyPr>
          <a:lstStyle/>
          <a:p>
            <a:pPr algn="just" rtl="0"/>
            <a:r>
              <a:rPr lang="en-US" dirty="0" smtClean="0"/>
              <a:t>The pain of MI may be preceded by a period of stable or unstable angina but may occur de novo.</a:t>
            </a:r>
          </a:p>
          <a:p>
            <a:pPr algn="just" rtl="0"/>
            <a:r>
              <a:rPr lang="en-US" dirty="0" smtClean="0"/>
              <a:t>In contrast, pleural or pericardial pain is usually described as a ‘sharp’ or ‘catching’ sensation that is exacerbated by breathing, coughing or movement.</a:t>
            </a:r>
          </a:p>
          <a:p>
            <a:pPr algn="just" rtl="0"/>
            <a:r>
              <a:rPr lang="en-US" dirty="0" smtClean="0"/>
              <a:t> Pain associated with a specific movement (bending, stretching, turning) is likely to be musculoskeletal in origin.</a:t>
            </a:r>
          </a:p>
          <a:p>
            <a:pPr algn="just" rtl="0"/>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buNone/>
            </a:pPr>
            <a:r>
              <a:rPr lang="en-US" dirty="0" smtClean="0"/>
              <a:t>-</a:t>
            </a:r>
            <a:r>
              <a:rPr lang="en-US" dirty="0" smtClean="0">
                <a:solidFill>
                  <a:srgbClr val="FF0000"/>
                </a:solidFill>
              </a:rPr>
              <a:t>Onset: </a:t>
            </a:r>
            <a:r>
              <a:rPr lang="en-US" dirty="0" smtClean="0"/>
              <a:t>The pain of MI typically takes several minutes or even longer to develop; similarly, angina builds up gradually in proportion to the intensity of exertion. </a:t>
            </a:r>
          </a:p>
          <a:p>
            <a:pPr algn="just" rtl="0"/>
            <a:r>
              <a:rPr lang="en-US" dirty="0" smtClean="0"/>
              <a:t>Pain that occurs after rather than during exertion is usually musculoskeletal or psychological in origin. </a:t>
            </a:r>
          </a:p>
          <a:p>
            <a:pPr algn="just" rtl="0"/>
            <a:r>
              <a:rPr lang="en-US" dirty="0" smtClean="0"/>
              <a:t>The pain of aortic dissection, massive pulmonary embolism or </a:t>
            </a:r>
            <a:r>
              <a:rPr lang="en-US" dirty="0" err="1" smtClean="0"/>
              <a:t>pneumothorax</a:t>
            </a:r>
            <a:r>
              <a:rPr lang="en-US" dirty="0" smtClean="0"/>
              <a:t> is usually very sudden or instantaneous in onset.</a:t>
            </a:r>
          </a:p>
          <a:p>
            <a:pPr algn="just" rtl="0">
              <a:buNone/>
            </a:pP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5719"/>
          </a:xfrm>
        </p:spPr>
        <p:txBody>
          <a:bodyPr>
            <a:normAutofit fontScale="90000"/>
          </a:bodyPr>
          <a:lstStyle/>
          <a:p>
            <a:endParaRPr lang="ar-IQ" dirty="0"/>
          </a:p>
        </p:txBody>
      </p:sp>
      <p:sp>
        <p:nvSpPr>
          <p:cNvPr id="3" name="عنصر نائب للمحتوى 2"/>
          <p:cNvSpPr>
            <a:spLocks noGrp="1"/>
          </p:cNvSpPr>
          <p:nvPr>
            <p:ph idx="1"/>
          </p:nvPr>
        </p:nvSpPr>
        <p:spPr>
          <a:xfrm>
            <a:off x="357158" y="785794"/>
            <a:ext cx="7467600" cy="4525963"/>
          </a:xfrm>
        </p:spPr>
        <p:txBody>
          <a:bodyPr>
            <a:normAutofit lnSpcReduction="10000"/>
          </a:bodyPr>
          <a:lstStyle/>
          <a:p>
            <a:pPr algn="just" rtl="0">
              <a:buNone/>
            </a:pPr>
            <a:r>
              <a:rPr lang="en-US" dirty="0" smtClean="0"/>
              <a:t>-</a:t>
            </a:r>
            <a:r>
              <a:rPr lang="en-US" dirty="0" smtClean="0">
                <a:solidFill>
                  <a:srgbClr val="FF0000"/>
                </a:solidFill>
              </a:rPr>
              <a:t>Associated features:</a:t>
            </a:r>
            <a:r>
              <a:rPr lang="en-US" dirty="0" smtClean="0"/>
              <a:t> The pain of MI, massive pulmonary embolism or aortic dissection is often accompanied by autonomic disturbance including sweating, nausea and vomiting. </a:t>
            </a:r>
          </a:p>
          <a:p>
            <a:pPr algn="just" rtl="0"/>
            <a:r>
              <a:rPr lang="en-US" dirty="0" smtClean="0"/>
              <a:t>Breathlessness, due to pulmonary congestion arising from transient </a:t>
            </a:r>
            <a:r>
              <a:rPr lang="en-US" dirty="0" err="1" smtClean="0"/>
              <a:t>ischaemic</a:t>
            </a:r>
            <a:r>
              <a:rPr lang="en-US" dirty="0" smtClean="0"/>
              <a:t> left ventricular dysfunction, is often a prominent and occasionally the dominant feature of MI or angina (angina equivalent).</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 Breathlessness may also accompany any of the respiratory causes of chest pain and can be associated with cough, wheeze or other respiratory symptoms.</a:t>
            </a:r>
          </a:p>
          <a:p>
            <a:pPr algn="just" rtl="0"/>
            <a:r>
              <a:rPr lang="en-US" dirty="0" smtClean="0"/>
              <a:t>Classical gastrointestinal symptoms, such as </a:t>
            </a:r>
            <a:r>
              <a:rPr lang="en-US" dirty="0" err="1" smtClean="0"/>
              <a:t>oesophageal</a:t>
            </a:r>
            <a:r>
              <a:rPr lang="en-US" dirty="0" smtClean="0"/>
              <a:t> reflux, </a:t>
            </a:r>
            <a:r>
              <a:rPr lang="en-US" dirty="0" err="1" smtClean="0"/>
              <a:t>oesophagitis</a:t>
            </a:r>
            <a:r>
              <a:rPr lang="en-US" dirty="0" smtClean="0"/>
              <a:t>, peptic ulceration or </a:t>
            </a:r>
            <a:r>
              <a:rPr lang="en-US" dirty="0" err="1" smtClean="0"/>
              <a:t>biliary</a:t>
            </a:r>
            <a:r>
              <a:rPr lang="en-US" dirty="0" smtClean="0"/>
              <a:t> disease, may indicate </a:t>
            </a:r>
            <a:r>
              <a:rPr lang="en-US" dirty="0" err="1" smtClean="0"/>
              <a:t>noncardiac</a:t>
            </a:r>
            <a:r>
              <a:rPr lang="en-US" dirty="0" smtClean="0"/>
              <a:t> chest pain but effort-related ‘indigestion’ is usually due to heart disease. </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97245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Differential diagnosis of chest pain</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1142976" y="1071546"/>
            <a:ext cx="6715172"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Autofit/>
          </a:bodyPr>
          <a:lstStyle/>
          <a:p>
            <a:r>
              <a:rPr lang="ar-IQ" sz="2800" dirty="0" smtClean="0">
                <a:solidFill>
                  <a:srgbClr val="FF0000"/>
                </a:solidFill>
              </a:rPr>
              <a:t>:</a:t>
            </a:r>
            <a:r>
              <a:rPr lang="en-US" sz="2800" dirty="0" smtClean="0">
                <a:solidFill>
                  <a:srgbClr val="FF0000"/>
                </a:solidFill>
              </a:rPr>
              <a:t>- Psychological aspects of chest pain</a:t>
            </a:r>
            <a:endParaRPr lang="ar-IQ" sz="2800" dirty="0">
              <a:solidFill>
                <a:srgbClr val="FF0000"/>
              </a:solidFill>
            </a:endParaRPr>
          </a:p>
        </p:txBody>
      </p:sp>
      <p:sp>
        <p:nvSpPr>
          <p:cNvPr id="3" name="عنصر نائب للمحتوى 2"/>
          <p:cNvSpPr>
            <a:spLocks noGrp="1"/>
          </p:cNvSpPr>
          <p:nvPr>
            <p:ph idx="1"/>
          </p:nvPr>
        </p:nvSpPr>
        <p:spPr>
          <a:xfrm>
            <a:off x="428596" y="1000108"/>
            <a:ext cx="7467600" cy="4525963"/>
          </a:xfrm>
        </p:spPr>
        <p:txBody>
          <a:bodyPr>
            <a:normAutofit fontScale="92500" lnSpcReduction="10000"/>
          </a:bodyPr>
          <a:lstStyle/>
          <a:p>
            <a:pPr algn="just" rtl="0"/>
            <a:r>
              <a:rPr lang="en-US" dirty="0" smtClean="0"/>
              <a:t>Emotional distress is a common cause of atypical chest pain.</a:t>
            </a:r>
          </a:p>
          <a:p>
            <a:pPr algn="just" rtl="0"/>
            <a:r>
              <a:rPr lang="en-US" dirty="0" smtClean="0"/>
              <a:t>This diagnosis should be considered if there are features of anxiety and the pain lacks a predictable relationship with exercise.</a:t>
            </a:r>
          </a:p>
          <a:p>
            <a:pPr algn="just" rtl="0"/>
            <a:r>
              <a:rPr lang="en-US" dirty="0" smtClean="0"/>
              <a:t>However, the prospect of heart disease is a frightening experience, particularly when it has been responsible for the death of a close friend or relative; psychological and organic features therefore often coexist.</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Anxiety may amplify the effects of organic disease and can create a very confusing picture.</a:t>
            </a:r>
          </a:p>
          <a:p>
            <a:pPr algn="just" rtl="0"/>
            <a:r>
              <a:rPr lang="en-US" dirty="0" smtClean="0"/>
              <a:t>Patients who believe they are suffering from heart disease are sometimes afraid to take exercise and this may make it difficult to establish their true effort tolerance; assessment may also be complicated by the impact of physical </a:t>
            </a:r>
            <a:r>
              <a:rPr lang="en-US" dirty="0" err="1" smtClean="0"/>
              <a:t>deconditioning</a:t>
            </a:r>
            <a:r>
              <a:rPr lang="en-US" dirty="0" smtClean="0"/>
              <a:t>.</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7467600" cy="654032"/>
          </a:xfrm>
        </p:spPr>
        <p:txBody>
          <a:bodyPr>
            <a:normAutofit fontScale="90000"/>
          </a:bodyPr>
          <a:lstStyle/>
          <a:p>
            <a:endParaRPr lang="ar-IQ" dirty="0"/>
          </a:p>
        </p:txBody>
      </p:sp>
      <p:sp>
        <p:nvSpPr>
          <p:cNvPr id="4" name="عنصر نائب للمحتوى 3"/>
          <p:cNvSpPr>
            <a:spLocks noGrp="1"/>
          </p:cNvSpPr>
          <p:nvPr>
            <p:ph idx="1"/>
          </p:nvPr>
        </p:nvSpPr>
        <p:spPr>
          <a:xfrm>
            <a:off x="357158" y="928670"/>
            <a:ext cx="7467600" cy="4525963"/>
          </a:xfrm>
        </p:spPr>
        <p:txBody>
          <a:bodyPr>
            <a:normAutofit fontScale="92500"/>
          </a:bodyPr>
          <a:lstStyle/>
          <a:p>
            <a:pPr algn="just" rtl="0"/>
            <a:r>
              <a:rPr lang="en-US" dirty="0" smtClean="0"/>
              <a:t>Cardiovascular disease gives rise to a relatively limited range of symptoms.</a:t>
            </a:r>
          </a:p>
          <a:p>
            <a:pPr algn="just" rtl="0"/>
            <a:r>
              <a:rPr lang="en-US" dirty="0" smtClean="0"/>
              <a:t>Differential diagnosis depends on careful analysis of the factors that provoke symptoms, the subtle differences in how they are described by the patient, the clinical findings and appropriate investigations.</a:t>
            </a:r>
          </a:p>
          <a:p>
            <a:pPr algn="just" rtl="0"/>
            <a:r>
              <a:rPr lang="en-US" dirty="0" smtClean="0"/>
              <a:t> A close relationship between symptoms and exercise is the hallmark of heart disease.</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a:t>
            </a:r>
            <a:r>
              <a:rPr lang="en-US" sz="3200" dirty="0" err="1" smtClean="0">
                <a:solidFill>
                  <a:srgbClr val="FF0000"/>
                </a:solidFill>
              </a:rPr>
              <a:t>Myocarditis</a:t>
            </a:r>
            <a:r>
              <a:rPr lang="en-US" sz="3200" dirty="0" smtClean="0">
                <a:solidFill>
                  <a:srgbClr val="FF0000"/>
                </a:solidFill>
              </a:rPr>
              <a:t> and </a:t>
            </a:r>
            <a:r>
              <a:rPr lang="en-US" sz="3200" dirty="0" err="1" smtClean="0">
                <a:solidFill>
                  <a:srgbClr val="FF0000"/>
                </a:solidFill>
              </a:rPr>
              <a:t>pericarditis</a:t>
            </a:r>
            <a:r>
              <a:rPr lang="en-US" sz="3200" dirty="0" smtClean="0">
                <a:solidFill>
                  <a:srgbClr val="FF0000"/>
                </a:solidFill>
              </a:rPr>
              <a:t>:</a:t>
            </a:r>
            <a:endParaRPr lang="ar-IQ" sz="3200" dirty="0">
              <a:solidFill>
                <a:srgbClr val="FF0000"/>
              </a:solidFill>
            </a:endParaRPr>
          </a:p>
        </p:txBody>
      </p:sp>
      <p:sp>
        <p:nvSpPr>
          <p:cNvPr id="3" name="عنصر نائب للمحتوى 2"/>
          <p:cNvSpPr>
            <a:spLocks noGrp="1"/>
          </p:cNvSpPr>
          <p:nvPr>
            <p:ph idx="1"/>
          </p:nvPr>
        </p:nvSpPr>
        <p:spPr/>
        <p:txBody>
          <a:bodyPr>
            <a:normAutofit/>
          </a:bodyPr>
          <a:lstStyle/>
          <a:p>
            <a:pPr algn="just" rtl="0"/>
            <a:r>
              <a:rPr lang="en-US" dirty="0" smtClean="0"/>
              <a:t>Pain is characteristically felt </a:t>
            </a:r>
            <a:r>
              <a:rPr lang="en-US" dirty="0" err="1" smtClean="0"/>
              <a:t>retrosternally</a:t>
            </a:r>
            <a:r>
              <a:rPr lang="en-US" dirty="0" smtClean="0"/>
              <a:t>, to the left of the sternum, or in the left or right shoulder, and typically varies in intensity with movement and the phase of respiration.</a:t>
            </a:r>
          </a:p>
          <a:p>
            <a:pPr algn="just" rtl="0"/>
            <a:r>
              <a:rPr lang="en-US" dirty="0" smtClean="0"/>
              <a:t>The pain is usually described as ‘sharp’ and may ‘catch’ the patient during inspiration, coughing or lying flat; there is occasionally a history of a </a:t>
            </a:r>
            <a:r>
              <a:rPr lang="en-US" dirty="0" err="1" smtClean="0"/>
              <a:t>prodromal</a:t>
            </a:r>
            <a:r>
              <a:rPr lang="en-US" dirty="0" smtClean="0"/>
              <a:t> viral illness.</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smtClean="0">
                <a:solidFill>
                  <a:srgbClr val="FF0000"/>
                </a:solidFill>
              </a:rPr>
              <a:t>:</a:t>
            </a:r>
            <a:r>
              <a:rPr lang="en-US" sz="3200" dirty="0" smtClean="0">
                <a:solidFill>
                  <a:srgbClr val="FF0000"/>
                </a:solidFill>
              </a:rPr>
              <a:t>-Mitral valve </a:t>
            </a:r>
            <a:r>
              <a:rPr lang="en-US" sz="3200" dirty="0" err="1" smtClean="0">
                <a:solidFill>
                  <a:srgbClr val="FF0000"/>
                </a:solidFill>
              </a:rPr>
              <a:t>prolapse</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Sharp left-sided chest pain that is suggestive of a musculoskeletal problem may be a feature of mitral valve </a:t>
            </a:r>
            <a:r>
              <a:rPr lang="en-US" dirty="0" err="1" smtClean="0"/>
              <a:t>prolapse</a:t>
            </a:r>
            <a:r>
              <a:rPr lang="en-US" dirty="0" smtClean="0"/>
              <a:t>.</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smtClean="0">
                <a:solidFill>
                  <a:srgbClr val="FF0000"/>
                </a:solidFill>
              </a:rPr>
              <a:t>:</a:t>
            </a:r>
            <a:r>
              <a:rPr lang="en-US" sz="3200" dirty="0" smtClean="0">
                <a:solidFill>
                  <a:srgbClr val="FF0000"/>
                </a:solidFill>
              </a:rPr>
              <a:t>-Aortic dissection</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pain is severe, sharp and tearing, is often felt in or penetrating through to the back, and is typically very abrupt in onset.</a:t>
            </a:r>
          </a:p>
          <a:p>
            <a:pPr algn="just" rtl="0"/>
            <a:r>
              <a:rPr lang="en-US" dirty="0" smtClean="0"/>
              <a:t> The pain follows the path of the dissection.</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a:t>
            </a:r>
            <a:r>
              <a:rPr lang="en-US" sz="3200" dirty="0" err="1" smtClean="0">
                <a:solidFill>
                  <a:srgbClr val="FF0000"/>
                </a:solidFill>
              </a:rPr>
              <a:t>Oesophageal</a:t>
            </a:r>
            <a:r>
              <a:rPr lang="en-US" sz="3200" dirty="0" smtClean="0">
                <a:solidFill>
                  <a:srgbClr val="FF0000"/>
                </a:solidFill>
              </a:rPr>
              <a:t> pain:</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can mimic the pain of angina very closely, is sometimes precipitated by exercise and may be relieved by nitrates.</a:t>
            </a:r>
          </a:p>
          <a:p>
            <a:pPr algn="just" rtl="0"/>
            <a:r>
              <a:rPr lang="en-US" dirty="0" smtClean="0"/>
              <a:t>However, it is usually possible to elicit a history relating chest pain to supine posture or eating, drinking or </a:t>
            </a:r>
            <a:r>
              <a:rPr lang="en-US" dirty="0" err="1" smtClean="0"/>
              <a:t>oesophageal</a:t>
            </a:r>
            <a:r>
              <a:rPr lang="en-US" dirty="0" smtClean="0"/>
              <a:t> reflux.</a:t>
            </a:r>
          </a:p>
          <a:p>
            <a:pPr algn="just" rtl="0"/>
            <a:r>
              <a:rPr lang="en-US" smtClean="0"/>
              <a:t>It often radiates to the back.</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dirty="0" smtClean="0">
                <a:solidFill>
                  <a:srgbClr val="FF0000"/>
                </a:solidFill>
              </a:rPr>
              <a:t>:</a:t>
            </a:r>
            <a:r>
              <a:rPr lang="en-US" sz="3200" dirty="0" smtClean="0">
                <a:solidFill>
                  <a:srgbClr val="FF0000"/>
                </a:solidFill>
              </a:rPr>
              <a:t>-</a:t>
            </a:r>
            <a:r>
              <a:rPr lang="en-US" sz="3200" dirty="0" err="1" smtClean="0">
                <a:solidFill>
                  <a:srgbClr val="FF0000"/>
                </a:solidFill>
              </a:rPr>
              <a:t>Bronchospasm</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Patients with reversible airways obstruction, such as asthma, may describe </a:t>
            </a:r>
            <a:r>
              <a:rPr lang="en-US" dirty="0" err="1" smtClean="0"/>
              <a:t>exertional</a:t>
            </a:r>
            <a:r>
              <a:rPr lang="en-US" dirty="0" smtClean="0"/>
              <a:t> chest tightness that is relieved by rest. </a:t>
            </a:r>
          </a:p>
          <a:p>
            <a:pPr algn="just" rtl="0"/>
            <a:r>
              <a:rPr lang="en-US" dirty="0" smtClean="0"/>
              <a:t>This may be difficult to distinguish from </a:t>
            </a:r>
            <a:r>
              <a:rPr lang="en-US" dirty="0" err="1" smtClean="0"/>
              <a:t>ischaemic</a:t>
            </a:r>
            <a:r>
              <a:rPr lang="en-US" dirty="0" smtClean="0"/>
              <a:t> chest tightness. </a:t>
            </a:r>
            <a:r>
              <a:rPr lang="en-US" dirty="0" err="1" smtClean="0"/>
              <a:t>Bronchospasm</a:t>
            </a:r>
            <a:r>
              <a:rPr lang="en-US" dirty="0" smtClean="0"/>
              <a:t> may be associated with wheeze, </a:t>
            </a:r>
            <a:r>
              <a:rPr lang="en-US" dirty="0" err="1" smtClean="0"/>
              <a:t>atopy</a:t>
            </a:r>
            <a:r>
              <a:rPr lang="en-US" dirty="0" smtClean="0"/>
              <a:t> and cough.</a:t>
            </a: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-Musculoskeletal chest pain:</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is a common problem that is very variable in site and intensity but does not usually fall into any of the patterns described above.</a:t>
            </a:r>
          </a:p>
          <a:p>
            <a:pPr algn="just" rtl="0"/>
            <a:r>
              <a:rPr lang="en-US" dirty="0" smtClean="0"/>
              <a:t>The pain may vary with posture or movement of the upper body and is sometimes accompanied by local tenderness over a rib or costal cartilage. </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There are numerous causes, including arthritis, </a:t>
            </a:r>
            <a:r>
              <a:rPr lang="en-US" dirty="0" err="1" smtClean="0"/>
              <a:t>costochondritis</a:t>
            </a:r>
            <a:r>
              <a:rPr lang="en-US" dirty="0" smtClean="0"/>
              <a:t>, </a:t>
            </a:r>
            <a:r>
              <a:rPr lang="en-US" dirty="0" err="1" smtClean="0"/>
              <a:t>intercostal</a:t>
            </a:r>
            <a:r>
              <a:rPr lang="en-US" dirty="0" smtClean="0"/>
              <a:t> muscle injury and Coxsackie viral infection (epidemic </a:t>
            </a:r>
            <a:r>
              <a:rPr lang="en-US" dirty="0" err="1" smtClean="0"/>
              <a:t>myalgia</a:t>
            </a:r>
            <a:r>
              <a:rPr lang="en-US" dirty="0" smtClean="0"/>
              <a:t> or Bornholm disease). </a:t>
            </a:r>
          </a:p>
          <a:p>
            <a:pPr algn="just" rtl="0"/>
            <a:r>
              <a:rPr lang="en-US" dirty="0" smtClean="0"/>
              <a:t>Many minor soft tissue injuries are related to everyday activities such as driving, manual work and sport.</a:t>
            </a:r>
          </a:p>
          <a:p>
            <a:pPr algn="just" rtl="0"/>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Initial evaluation of suspected cardiac pain</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A careful history is crucial in determining whether pain is cardiac or not. </a:t>
            </a:r>
          </a:p>
          <a:p>
            <a:pPr algn="just" rtl="0"/>
            <a:r>
              <a:rPr lang="en-US" dirty="0" smtClean="0"/>
              <a:t> Although the physical findings and subsequent investigations may help to confirm the diagnosis, they are of more value in determining the nature and extent of any underlying heart disease, the risk of a serious adverse event, and the best course of management.</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-Stable angina:</a:t>
            </a:r>
            <a:endParaRPr lang="ar-IQ" dirty="0">
              <a:solidFill>
                <a:srgbClr val="FF0000"/>
              </a:solidFill>
            </a:endParaRPr>
          </a:p>
        </p:txBody>
      </p:sp>
      <p:sp>
        <p:nvSpPr>
          <p:cNvPr id="4" name="عنصر نائب للمحتوى 3"/>
          <p:cNvSpPr>
            <a:spLocks noGrp="1"/>
          </p:cNvSpPr>
          <p:nvPr>
            <p:ph sz="half" idx="1"/>
          </p:nvPr>
        </p:nvSpPr>
        <p:spPr>
          <a:xfrm>
            <a:off x="457200" y="1600201"/>
            <a:ext cx="7472386" cy="1257296"/>
          </a:xfrm>
        </p:spPr>
        <p:txBody>
          <a:bodyPr/>
          <a:lstStyle/>
          <a:p>
            <a:pPr algn="just" rtl="0"/>
            <a:r>
              <a:rPr lang="en-US" dirty="0" smtClean="0"/>
              <a:t>Effort-related chest pain is the hallmark of stable angina.</a:t>
            </a:r>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857224" y="2500306"/>
            <a:ext cx="7358114"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normAutofit/>
          </a:bodyPr>
          <a:lstStyle/>
          <a:p>
            <a:pPr algn="just" rtl="0"/>
            <a:r>
              <a:rPr lang="en-US" dirty="0" smtClean="0"/>
              <a:t>The reproducibility, predictability and relationship to physical exertion (and occasionally emotion) of the chest pain are the most important features.</a:t>
            </a:r>
          </a:p>
          <a:p>
            <a:pPr algn="just" rtl="0"/>
            <a:r>
              <a:rPr lang="en-US" dirty="0" smtClean="0"/>
              <a:t>The duration of symptoms should be noted because patients with recent-onset angina are at greater risk than those with long-standing and unchanged symptoms.</a:t>
            </a:r>
          </a:p>
          <a:p>
            <a:pPr algn="just" rtl="0"/>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543824" cy="1114419"/>
          </a:xfrm>
        </p:spPr>
        <p:txBody>
          <a:bodyPr/>
          <a:lstStyle/>
          <a:p>
            <a:pPr algn="just" rtl="0"/>
            <a:r>
              <a:rPr lang="en-US" dirty="0" smtClean="0"/>
              <a:t>The New York Heart Association (NYHA) functional classification is used to grade disability:</a:t>
            </a:r>
            <a:endParaRPr lang="ar-IQ" dirty="0"/>
          </a:p>
        </p:txBody>
      </p:sp>
      <p:pic>
        <p:nvPicPr>
          <p:cNvPr id="1026" name="Picture 2"/>
          <p:cNvPicPr>
            <a:picLocks noGrp="1" noChangeAspect="1" noChangeArrowheads="1"/>
          </p:cNvPicPr>
          <p:nvPr>
            <p:ph sz="half" idx="2"/>
          </p:nvPr>
        </p:nvPicPr>
        <p:blipFill>
          <a:blip r:embed="rId2"/>
          <a:srcRect/>
          <a:stretch>
            <a:fillRect/>
          </a:stretch>
        </p:blipFill>
        <p:spPr bwMode="auto">
          <a:xfrm>
            <a:off x="785786" y="2500307"/>
            <a:ext cx="7072362" cy="371477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500034" y="1285860"/>
            <a:ext cx="7467600" cy="4525963"/>
          </a:xfrm>
        </p:spPr>
        <p:txBody>
          <a:bodyPr/>
          <a:lstStyle/>
          <a:p>
            <a:pPr algn="just" rtl="0"/>
            <a:r>
              <a:rPr lang="en-US" dirty="0" smtClean="0"/>
              <a:t>Physical examination is often normal but may reveal evidence of risk factors (e.g. </a:t>
            </a:r>
            <a:r>
              <a:rPr lang="en-US" dirty="0" err="1" smtClean="0"/>
              <a:t>xanthoma</a:t>
            </a:r>
            <a:r>
              <a:rPr lang="en-US" dirty="0" smtClean="0"/>
              <a:t> indicating </a:t>
            </a:r>
            <a:r>
              <a:rPr lang="en-US" dirty="0" err="1" smtClean="0"/>
              <a:t>hyperlipidaemia</a:t>
            </a:r>
            <a:r>
              <a:rPr lang="en-US" dirty="0" smtClean="0"/>
              <a:t>), left ventricular dysfunction (e.g. </a:t>
            </a:r>
            <a:r>
              <a:rPr lang="en-US" dirty="0" err="1" smtClean="0"/>
              <a:t>dyskinetic</a:t>
            </a:r>
            <a:r>
              <a:rPr lang="en-US" dirty="0" smtClean="0"/>
              <a:t> apex beat, gallop rhythm), other manifestations of arterial disease (e.g. bruits, signs of peripheral vascular disease) and unrelated conditions that may exacerbate angina (e.g. </a:t>
            </a:r>
            <a:r>
              <a:rPr lang="en-US" dirty="0" err="1" smtClean="0"/>
              <a:t>anaemia</a:t>
            </a:r>
            <a:r>
              <a:rPr lang="en-US" dirty="0" smtClean="0"/>
              <a:t>, thyroid disease). </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Stable angina is usually a symptom of coronary artery disease but may be a manifestation of other forms of heart disease, particularly aortic valve disease and hypertrophic cardiomyopathy.</a:t>
            </a:r>
          </a:p>
          <a:p>
            <a:pPr algn="just" rtl="0"/>
            <a:r>
              <a:rPr lang="en-US" dirty="0" smtClean="0"/>
              <a:t>In patients with angina in whom a murmur is found, echocardiography should be performed.</a:t>
            </a:r>
          </a:p>
          <a:p>
            <a:pPr algn="just" rtl="0"/>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 full blood count, fasting blood glucose, lipids, thyroid function tests and a 12-lead ECG are the most important baseline investigations.</a:t>
            </a:r>
          </a:p>
          <a:p>
            <a:pPr algn="just" rtl="0"/>
            <a:r>
              <a:rPr lang="en-US" dirty="0" smtClean="0"/>
              <a:t> Exercise testing may help to confirm the diagnosis and is also used to identify high-risk patients who require further investigation and treatment.</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-Acute coronary syndromes:</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Prolonged and severe cardiac chest pain may be due to unstable angina (which comprises recent-onset limiting angina, rapidly worsening or crescendo angina, and angina at rest) or acute MI; these are known collectively as the acute coronary syndromes.</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428596" y="1071546"/>
            <a:ext cx="7467600" cy="4525963"/>
          </a:xfrm>
        </p:spPr>
        <p:txBody>
          <a:bodyPr>
            <a:normAutofit fontScale="92500" lnSpcReduction="10000"/>
          </a:bodyPr>
          <a:lstStyle/>
          <a:p>
            <a:pPr algn="just" rtl="0"/>
            <a:r>
              <a:rPr lang="en-US" dirty="0" smtClean="0"/>
              <a:t> Although there may be a history of antecedent chronic stable angina, an episode of chest pain at rest is often the first presentation of coronary disease. </a:t>
            </a:r>
          </a:p>
          <a:p>
            <a:pPr algn="just" rtl="0"/>
            <a:r>
              <a:rPr lang="en-US" dirty="0" smtClean="0"/>
              <a:t>The diagnosis depends on analysis of the character of the pain and its associated features. Physical examination may reveal signs of important </a:t>
            </a:r>
            <a:r>
              <a:rPr lang="en-US" dirty="0" err="1" smtClean="0"/>
              <a:t>comorbidity</a:t>
            </a:r>
            <a:r>
              <a:rPr lang="en-US" dirty="0" smtClean="0"/>
              <a:t>, such as peripheral or </a:t>
            </a:r>
            <a:r>
              <a:rPr lang="en-US" dirty="0" err="1" smtClean="0"/>
              <a:t>cerebrovascular</a:t>
            </a:r>
            <a:r>
              <a:rPr lang="en-US" dirty="0" smtClean="0"/>
              <a:t> disease, autonomic disturbance (such as pallor or sweating) and complications (such as arrhythmia or heart failure).</a:t>
            </a:r>
          </a:p>
          <a:p>
            <a:pPr algn="just" rtl="0"/>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r>
              <a:rPr lang="en-US" dirty="0" smtClean="0"/>
              <a:t>Patients presenting with symptoms consistent with an acute coronary syndrome require urgent evaluation because there is a high risk of avoidable complications, such as sudden death and MI.</a:t>
            </a:r>
          </a:p>
          <a:p>
            <a:pPr algn="just" rtl="0"/>
            <a:r>
              <a:rPr lang="en-US" dirty="0" smtClean="0"/>
              <a:t>Signs of </a:t>
            </a:r>
            <a:r>
              <a:rPr lang="en-US" dirty="0" err="1" smtClean="0"/>
              <a:t>haemodynamic</a:t>
            </a:r>
            <a:r>
              <a:rPr lang="en-US" dirty="0" smtClean="0"/>
              <a:t> compromise (hypotension, pulmonary </a:t>
            </a:r>
            <a:r>
              <a:rPr lang="en-US" dirty="0" err="1" smtClean="0"/>
              <a:t>oedema</a:t>
            </a:r>
            <a:r>
              <a:rPr lang="en-US" dirty="0" smtClean="0"/>
              <a:t>), ECG changes (ST segment elevation or depression) and biochemical markers of cardiac damage, such as elevated </a:t>
            </a:r>
            <a:r>
              <a:rPr lang="en-US" dirty="0" err="1" smtClean="0"/>
              <a:t>troponin</a:t>
            </a:r>
            <a:r>
              <a:rPr lang="en-US" dirty="0" smtClean="0"/>
              <a:t> I or T, are powerful indicators of short-term risk. </a:t>
            </a:r>
            <a:endParaRPr lang="ar-IQ"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12-lead ECG is mandatory and is the most useful method of initial triage.</a:t>
            </a:r>
          </a:p>
          <a:p>
            <a:pPr algn="just" rtl="0"/>
            <a:r>
              <a:rPr lang="en-US" dirty="0" smtClean="0"/>
              <a:t> The release of markers such as </a:t>
            </a:r>
            <a:r>
              <a:rPr lang="en-US" dirty="0" err="1" smtClean="0"/>
              <a:t>creatine</a:t>
            </a:r>
            <a:r>
              <a:rPr lang="en-US" dirty="0" smtClean="0"/>
              <a:t> </a:t>
            </a:r>
            <a:r>
              <a:rPr lang="en-US" dirty="0" err="1" smtClean="0"/>
              <a:t>kinase</a:t>
            </a:r>
            <a:r>
              <a:rPr lang="en-US" dirty="0" smtClean="0"/>
              <a:t>, </a:t>
            </a:r>
            <a:r>
              <a:rPr lang="en-US" dirty="0" err="1" smtClean="0"/>
              <a:t>troponin</a:t>
            </a:r>
            <a:r>
              <a:rPr lang="en-US" dirty="0" smtClean="0"/>
              <a:t> and </a:t>
            </a:r>
            <a:r>
              <a:rPr lang="en-US" dirty="0" err="1" smtClean="0"/>
              <a:t>myoglobin</a:t>
            </a:r>
            <a:r>
              <a:rPr lang="en-US" dirty="0" smtClean="0"/>
              <a:t> is relatively slow but can help guide immediate management and treatment.</a:t>
            </a:r>
          </a:p>
          <a:p>
            <a:pPr algn="just" rtl="0"/>
            <a:endParaRPr lang="ar-IQ"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225404"/>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a:srcRect/>
          <a:stretch>
            <a:fillRect/>
          </a:stretch>
        </p:blipFill>
        <p:spPr bwMode="auto">
          <a:xfrm>
            <a:off x="1142976" y="285728"/>
            <a:ext cx="6643734"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rtl="0"/>
            <a:r>
              <a:rPr lang="en-US" dirty="0" smtClean="0"/>
              <a:t>If the diagnosis is unclear, patients with a suspected acute coronary syndrome should be observed in hospital. </a:t>
            </a:r>
          </a:p>
          <a:p>
            <a:pPr algn="just" rtl="0"/>
            <a:r>
              <a:rPr lang="en-US" dirty="0" smtClean="0"/>
              <a:t>Repeated ECG recordings are valuable, particularly if obtained during an episode of pain.</a:t>
            </a:r>
          </a:p>
          <a:p>
            <a:pPr algn="just" rtl="0"/>
            <a:r>
              <a:rPr lang="en-US" dirty="0" smtClean="0"/>
              <a:t>Plasma </a:t>
            </a:r>
            <a:r>
              <a:rPr lang="en-US" dirty="0" err="1" smtClean="0"/>
              <a:t>troponin</a:t>
            </a:r>
            <a:r>
              <a:rPr lang="en-US" dirty="0" smtClean="0"/>
              <a:t> concentrations should be measured and, if normal, repeated 12 hours after the onset of symptoms or hospital admission. </a:t>
            </a:r>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82594"/>
          </a:xfrm>
        </p:spPr>
        <p:txBody>
          <a:bodyPr>
            <a:normAutofit fontScale="90000"/>
          </a:bodyPr>
          <a:lstStyle/>
          <a:p>
            <a:endParaRPr lang="ar-IQ" dirty="0"/>
          </a:p>
        </p:txBody>
      </p:sp>
      <p:sp>
        <p:nvSpPr>
          <p:cNvPr id="3" name="عنصر نائب للمحتوى 2"/>
          <p:cNvSpPr>
            <a:spLocks noGrp="1"/>
          </p:cNvSpPr>
          <p:nvPr>
            <p:ph idx="1"/>
          </p:nvPr>
        </p:nvSpPr>
        <p:spPr>
          <a:xfrm>
            <a:off x="428596" y="928670"/>
            <a:ext cx="7467600" cy="4525963"/>
          </a:xfrm>
        </p:spPr>
        <p:txBody>
          <a:bodyPr>
            <a:normAutofit fontScale="92500" lnSpcReduction="10000"/>
          </a:bodyPr>
          <a:lstStyle/>
          <a:p>
            <a:pPr algn="just" rtl="0"/>
            <a:r>
              <a:rPr lang="en-US" dirty="0" smtClean="0"/>
              <a:t> New ECG changes or an elevated plasma </a:t>
            </a:r>
            <a:r>
              <a:rPr lang="en-US" dirty="0" err="1" smtClean="0"/>
              <a:t>troponin</a:t>
            </a:r>
            <a:r>
              <a:rPr lang="en-US" dirty="0" smtClean="0"/>
              <a:t> concentration confirm the diagnosis of an acute coronary syndrome.</a:t>
            </a:r>
          </a:p>
          <a:p>
            <a:pPr algn="just" rtl="0"/>
            <a:r>
              <a:rPr lang="en-US" dirty="0" smtClean="0"/>
              <a:t> If the pain has not recurred 12 hours after the onset of symptoms, plasma </a:t>
            </a:r>
            <a:r>
              <a:rPr lang="en-US" dirty="0" err="1" smtClean="0"/>
              <a:t>troponin</a:t>
            </a:r>
            <a:r>
              <a:rPr lang="en-US" dirty="0" smtClean="0"/>
              <a:t> concentrations are not elevated and there are no new ECG changes, the patient may be discharged from hospital. At this stage, an exercise test may help to diagnose underlying coronary heart disease but does not reliably exclude the future risk of MI.</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500034" y="2500306"/>
            <a:ext cx="7470648"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CHEST PAIN</a:t>
            </a:r>
            <a:br>
              <a:rPr lang="en-US" sz="66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br>
            <a:endParaRPr lang="ar-IQ" sz="66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00034" y="2500306"/>
            <a:ext cx="7470648"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BREATHLESSNESS</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 ( DYSPNEA )</a:t>
            </a:r>
            <a:endParaRPr lang="ar-IQ"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lstStyle/>
          <a:p>
            <a:pPr algn="just" rtl="0"/>
            <a:r>
              <a:rPr lang="en-US" dirty="0" err="1" smtClean="0"/>
              <a:t>Dyspnoea</a:t>
            </a:r>
            <a:r>
              <a:rPr lang="en-US" dirty="0" smtClean="0"/>
              <a:t> of cardiac origin may vary in severity from an uncomfortable awareness of breathing to a frightening sensation of ‘fighting for breath’. </a:t>
            </a:r>
          </a:p>
          <a:p>
            <a:pPr algn="just" rtl="0"/>
            <a:r>
              <a:rPr lang="en-US" dirty="0" smtClean="0"/>
              <a:t>The sensation of </a:t>
            </a:r>
            <a:r>
              <a:rPr lang="en-US" dirty="0" err="1" smtClean="0"/>
              <a:t>dyspnoea</a:t>
            </a:r>
            <a:r>
              <a:rPr lang="en-US" dirty="0" smtClean="0"/>
              <a:t> originates in the cerebral cortex.</a:t>
            </a:r>
          </a:p>
          <a:p>
            <a:pPr algn="just" rtl="0">
              <a:buNone/>
            </a:pPr>
            <a:endParaRPr lang="ar-IQ"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There are several causes of cardiac </a:t>
            </a:r>
            <a:r>
              <a:rPr lang="en-US" dirty="0" err="1" smtClean="0"/>
              <a:t>dyspnoea</a:t>
            </a:r>
            <a:r>
              <a:rPr lang="en-US" dirty="0" smtClean="0"/>
              <a:t>: acute left heart failure, chronic heart failure, arrhythmia and angina equivalent.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214282" y="357166"/>
            <a:ext cx="8643998" cy="5354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Acute left heart failure</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normAutofit/>
          </a:bodyPr>
          <a:lstStyle/>
          <a:p>
            <a:pPr algn="just" rtl="0"/>
            <a:r>
              <a:rPr lang="en-US" dirty="0" smtClean="0"/>
              <a:t>Acute left heart failure may be triggered by a major event such as MI in a previously healthy heart, or by a relatively minor event such as the onset of </a:t>
            </a:r>
            <a:r>
              <a:rPr lang="en-US" dirty="0" err="1" smtClean="0"/>
              <a:t>atrial</a:t>
            </a:r>
            <a:r>
              <a:rPr lang="en-US" dirty="0" smtClean="0"/>
              <a:t> fibrillation in a diseased heart.</a:t>
            </a:r>
          </a:p>
          <a:p>
            <a:pPr algn="just" rtl="0"/>
            <a:r>
              <a:rPr lang="en-US" dirty="0" smtClean="0"/>
              <a:t>An increase in the left ventricular diastolic pressure causes the pressure in the LA, pulmonary veins and pulmonary capillaries to rise.  </a:t>
            </a:r>
            <a:endParaRPr lang="ar-IQ"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When the hydrostatic pressure of the pulmonary capillaries exceeds the </a:t>
            </a:r>
            <a:r>
              <a:rPr lang="en-US" dirty="0" err="1" smtClean="0"/>
              <a:t>oncotic</a:t>
            </a:r>
            <a:r>
              <a:rPr lang="en-US" dirty="0" smtClean="0"/>
              <a:t> pressure of plasma (about 25–30mmHg), fluid moves from the capillaries into alveoli.</a:t>
            </a:r>
          </a:p>
          <a:p>
            <a:pPr algn="just" rtl="0"/>
            <a:r>
              <a:rPr lang="en-US" dirty="0" smtClean="0"/>
              <a:t>This stimulates respiration through a series of autonomic reflexes, producing rapid shallow respiration. Congestion of the bronchial mucosa may cause wheeze (cardiac asthma).</a:t>
            </a:r>
          </a:p>
          <a:p>
            <a:pPr algn="just" rtl="0"/>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r>
              <a:rPr lang="en-US" dirty="0" smtClean="0"/>
              <a:t>Acute pulmonary </a:t>
            </a:r>
            <a:r>
              <a:rPr lang="en-US" dirty="0" err="1" smtClean="0"/>
              <a:t>oedema</a:t>
            </a:r>
            <a:r>
              <a:rPr lang="en-US" dirty="0" smtClean="0"/>
              <a:t> is a terrifying experience with the sensation of ‘fighting for breath’. </a:t>
            </a:r>
          </a:p>
          <a:p>
            <a:pPr algn="just" rtl="0"/>
            <a:r>
              <a:rPr lang="en-US" dirty="0" smtClean="0"/>
              <a:t>Sitting upright or standing may provide some relief by helping to reduce congestion at the apices of the lungs.</a:t>
            </a:r>
          </a:p>
          <a:p>
            <a:pPr algn="just" rtl="0"/>
            <a:r>
              <a:rPr lang="en-US" dirty="0" smtClean="0"/>
              <a:t> The patient may be unable to speak and is typically distressed, agitated, sweaty and pale.</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Respiration is rapid with recruitment of accessory muscles, coughing and wheezing. Sputum may be profuse, frothy and blood-streaked or pink. </a:t>
            </a:r>
          </a:p>
          <a:p>
            <a:pPr algn="just" rtl="0"/>
            <a:r>
              <a:rPr lang="en-US" dirty="0" smtClean="0"/>
              <a:t> Extensive </a:t>
            </a:r>
            <a:r>
              <a:rPr lang="en-US" dirty="0" err="1" smtClean="0"/>
              <a:t>crepitations</a:t>
            </a:r>
            <a:r>
              <a:rPr lang="en-US" dirty="0" smtClean="0"/>
              <a:t> and </a:t>
            </a:r>
            <a:r>
              <a:rPr lang="en-US" dirty="0" err="1" smtClean="0"/>
              <a:t>rhonchi</a:t>
            </a:r>
            <a:r>
              <a:rPr lang="en-US" dirty="0" smtClean="0"/>
              <a:t> are usually audible in the chest and there may also be signs of right heart failure.</a:t>
            </a: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Chronic heart failure</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lstStyle/>
          <a:p>
            <a:pPr algn="just" rtl="0"/>
            <a:r>
              <a:rPr lang="en-US" dirty="0" smtClean="0"/>
              <a:t>Chronic heart failure is the most common cardiac cause of chronic </a:t>
            </a:r>
            <a:r>
              <a:rPr lang="en-US" dirty="0" err="1" smtClean="0"/>
              <a:t>dyspnoea</a:t>
            </a:r>
            <a:r>
              <a:rPr lang="en-US" dirty="0" smtClean="0"/>
              <a:t>. </a:t>
            </a:r>
          </a:p>
          <a:p>
            <a:pPr algn="just" rtl="0"/>
            <a:r>
              <a:rPr lang="en-US" dirty="0" smtClean="0"/>
              <a:t>Symptoms may first present on moderate exertion, such as walking up a steep hill, and may be described as a difficulty in ‘catching my breath’. </a:t>
            </a:r>
          </a:p>
          <a:p>
            <a:pPr algn="just" rtl="0">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As heart failure progresses, the </a:t>
            </a:r>
            <a:r>
              <a:rPr lang="en-US" dirty="0" err="1" smtClean="0"/>
              <a:t>dyspnoea</a:t>
            </a:r>
            <a:r>
              <a:rPr lang="en-US" dirty="0" smtClean="0"/>
              <a:t> is provoked by less exertion and ultimately the patient may be breathless walking from room to room, washing, dressing or trying to hold a conversation.</a:t>
            </a: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Chest pain is a common presentation of cardiac disease but can also be a manifestation of anxiety or disease of the lungs or musculoskeletal or gastrointestinal systems.</a:t>
            </a:r>
          </a:p>
          <a:p>
            <a:pPr algn="just" rtl="0"/>
            <a:r>
              <a:rPr lang="en-US" dirty="0" smtClean="0"/>
              <a:t>Some patients deny ‘pain’ in </a:t>
            </a:r>
            <a:r>
              <a:rPr lang="en-US" dirty="0" err="1" smtClean="0"/>
              <a:t>favour</a:t>
            </a:r>
            <a:r>
              <a:rPr lang="en-US" dirty="0" smtClean="0"/>
              <a:t> of ‘discomfort’ but the significance remains the same.</a:t>
            </a:r>
          </a:p>
          <a:p>
            <a:pPr algn="just" rtl="0"/>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Other symptoms may include:</a:t>
            </a:r>
          </a:p>
          <a:p>
            <a:pPr algn="just" rtl="0">
              <a:buNone/>
            </a:pPr>
            <a:r>
              <a:rPr lang="en-US" dirty="0" smtClean="0"/>
              <a:t>    </a:t>
            </a:r>
            <a:r>
              <a:rPr lang="en-US" dirty="0" smtClean="0">
                <a:solidFill>
                  <a:srgbClr val="FF0000"/>
                </a:solidFill>
              </a:rPr>
              <a:t>-</a:t>
            </a:r>
            <a:r>
              <a:rPr lang="en-US" dirty="0" err="1" smtClean="0">
                <a:solidFill>
                  <a:srgbClr val="FF0000"/>
                </a:solidFill>
              </a:rPr>
              <a:t>Orthopnoea</a:t>
            </a:r>
            <a:r>
              <a:rPr lang="en-US" dirty="0" smtClean="0">
                <a:solidFill>
                  <a:srgbClr val="FF0000"/>
                </a:solidFill>
              </a:rPr>
              <a:t>: </a:t>
            </a:r>
            <a:r>
              <a:rPr lang="en-US" dirty="0" smtClean="0"/>
              <a:t>Lying down increases the venous return to the heart and provokes breathlessness. Patients may prop themselves up with pillows to prevent this.</a:t>
            </a:r>
          </a:p>
          <a:p>
            <a:pPr algn="just" rtl="0">
              <a:buNone/>
            </a:pPr>
            <a:r>
              <a:rPr lang="en-US" dirty="0" smtClean="0"/>
              <a:t>    </a:t>
            </a:r>
          </a:p>
          <a:p>
            <a:pPr algn="just" rtl="0">
              <a:buNone/>
            </a:pPr>
            <a:endParaRPr lang="ar-IQ"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rtl="0">
              <a:buNone/>
            </a:pPr>
            <a:r>
              <a:rPr lang="en-US" dirty="0" smtClean="0">
                <a:solidFill>
                  <a:srgbClr val="FF0000"/>
                </a:solidFill>
              </a:rPr>
              <a:t>-Paroxysmal nocturnal </a:t>
            </a:r>
            <a:r>
              <a:rPr lang="en-US" dirty="0" err="1" smtClean="0">
                <a:solidFill>
                  <a:srgbClr val="FF0000"/>
                </a:solidFill>
              </a:rPr>
              <a:t>dyspnoea</a:t>
            </a:r>
            <a:r>
              <a:rPr lang="en-US" dirty="0" smtClean="0">
                <a:solidFill>
                  <a:srgbClr val="FF0000"/>
                </a:solidFill>
              </a:rPr>
              <a:t>: </a:t>
            </a:r>
          </a:p>
          <a:p>
            <a:pPr algn="just" rtl="0"/>
            <a:r>
              <a:rPr lang="en-US" dirty="0" smtClean="0">
                <a:solidFill>
                  <a:srgbClr val="FF0000"/>
                </a:solidFill>
              </a:rPr>
              <a:t> </a:t>
            </a:r>
            <a:r>
              <a:rPr lang="en-US" dirty="0" smtClean="0"/>
              <a:t>In patients with severe heart failure, fluid shifts from the interstitial tissues of the peripheries into the circulation within 1–2 hours of lying down. </a:t>
            </a:r>
          </a:p>
          <a:p>
            <a:pPr algn="just" rtl="0"/>
            <a:r>
              <a:rPr lang="en-US" dirty="0" smtClean="0"/>
              <a:t>Pulmonary </a:t>
            </a:r>
            <a:r>
              <a:rPr lang="en-US" dirty="0" err="1" smtClean="0"/>
              <a:t>oedema</a:t>
            </a:r>
            <a:r>
              <a:rPr lang="en-US" dirty="0" smtClean="0"/>
              <a:t> supervenes, causing the patient to wake and sit upright, profoundly breathless.</a:t>
            </a:r>
          </a:p>
          <a:p>
            <a:pPr algn="just" rtl="0"/>
            <a:endParaRPr lang="ar-IQ"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357158" y="857232"/>
            <a:ext cx="7467600" cy="4525963"/>
          </a:xfrm>
        </p:spPr>
        <p:txBody>
          <a:bodyPr>
            <a:normAutofit fontScale="92500" lnSpcReduction="10000"/>
          </a:bodyPr>
          <a:lstStyle/>
          <a:p>
            <a:pPr algn="just" rtl="0">
              <a:buNone/>
            </a:pPr>
            <a:r>
              <a:rPr lang="en-US" dirty="0" smtClean="0">
                <a:solidFill>
                  <a:srgbClr val="FF0000"/>
                </a:solidFill>
              </a:rPr>
              <a:t>-</a:t>
            </a:r>
            <a:r>
              <a:rPr lang="en-US" dirty="0" err="1" smtClean="0">
                <a:solidFill>
                  <a:srgbClr val="FF0000"/>
                </a:solidFill>
              </a:rPr>
              <a:t>Cheyne</a:t>
            </a:r>
            <a:r>
              <a:rPr lang="en-US" dirty="0" smtClean="0">
                <a:solidFill>
                  <a:srgbClr val="FF0000"/>
                </a:solidFill>
              </a:rPr>
              <a:t>–Stokes respiration:</a:t>
            </a:r>
          </a:p>
          <a:p>
            <a:pPr algn="just" rtl="0"/>
            <a:r>
              <a:rPr lang="en-US" dirty="0" smtClean="0"/>
              <a:t>This cyclical pattern of respiration is due to impaired responsiveness of the respiratory centre to carbon dioxide and occurs in severe left ventricular failure. </a:t>
            </a:r>
          </a:p>
          <a:p>
            <a:pPr algn="just" rtl="0"/>
            <a:r>
              <a:rPr lang="en-US" dirty="0" smtClean="0"/>
              <a:t>The pattern of slowly diminishing respiration, leading to </a:t>
            </a:r>
            <a:r>
              <a:rPr lang="en-US" dirty="0" err="1" smtClean="0"/>
              <a:t>apnoea</a:t>
            </a:r>
            <a:r>
              <a:rPr lang="en-US" dirty="0" smtClean="0"/>
              <a:t>, followed by progressively increasing respiration and hyperventilation, may be accompanied by a sensation of breathlessness and panic during the period of hyperventilation. </a:t>
            </a:r>
          </a:p>
          <a:p>
            <a:pPr algn="just" rtl="0">
              <a:buNone/>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a:t>
            </a:r>
            <a:r>
              <a:rPr lang="en-US" dirty="0" err="1" smtClean="0"/>
              <a:t>Cheyne</a:t>
            </a:r>
            <a:r>
              <a:rPr lang="en-US" dirty="0" smtClean="0"/>
              <a:t>–Stokes cycle length is a function of the circulation time. </a:t>
            </a:r>
          </a:p>
          <a:p>
            <a:pPr algn="just" rtl="0"/>
            <a:r>
              <a:rPr lang="en-US" dirty="0" smtClean="0"/>
              <a:t> The condition can also occur in diffuse cerebral atherosclerosis, stroke or head injury, and may be exaggerated by sleep, barbiturates and opiates.</a:t>
            </a:r>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Arrhythmia</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lstStyle/>
          <a:p>
            <a:pPr algn="just" rtl="0"/>
            <a:r>
              <a:rPr lang="en-US" dirty="0" smtClean="0"/>
              <a:t>Any arrhythmia may cause breathlessness but usually does so only if the heart is structurally abnormal, such as with the onset of </a:t>
            </a:r>
            <a:r>
              <a:rPr lang="en-US" dirty="0" err="1" smtClean="0"/>
              <a:t>atrial</a:t>
            </a:r>
            <a:r>
              <a:rPr lang="en-US" dirty="0" smtClean="0"/>
              <a:t> fibrillation in a patient with mitral </a:t>
            </a:r>
            <a:r>
              <a:rPr lang="en-US" dirty="0" err="1" smtClean="0"/>
              <a:t>stenosis</a:t>
            </a:r>
            <a:r>
              <a:rPr lang="en-US" dirty="0" smtClean="0"/>
              <a:t>.</a:t>
            </a:r>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Angina equivalent</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p:txBody>
          <a:bodyPr/>
          <a:lstStyle/>
          <a:p>
            <a:pPr algn="just" rtl="0"/>
            <a:r>
              <a:rPr lang="en-US" dirty="0" smtClean="0"/>
              <a:t>Breathlessness is a common feature of angina.</a:t>
            </a:r>
          </a:p>
          <a:p>
            <a:pPr algn="just" rtl="0"/>
            <a:r>
              <a:rPr lang="en-US" dirty="0" smtClean="0"/>
              <a:t>Patients will sometimes describe chest tightness as ‘breathlessness’. </a:t>
            </a:r>
          </a:p>
          <a:p>
            <a:pPr algn="just" rtl="0"/>
            <a:r>
              <a:rPr lang="en-US" dirty="0" smtClean="0"/>
              <a:t>However, myocardial </a:t>
            </a:r>
            <a:r>
              <a:rPr lang="en-US" dirty="0" err="1" smtClean="0"/>
              <a:t>ischaemia</a:t>
            </a:r>
            <a:r>
              <a:rPr lang="en-US" dirty="0" smtClean="0"/>
              <a:t> may also induce true breathlessness by provoking transient left ventricular dysfunction or heart failure. </a:t>
            </a:r>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11156"/>
          </a:xfrm>
        </p:spPr>
        <p:txBody>
          <a:bodyPr>
            <a:normAutofit fontScale="90000"/>
          </a:bodyPr>
          <a:lstStyle/>
          <a:p>
            <a:endParaRPr lang="ar-IQ" dirty="0"/>
          </a:p>
        </p:txBody>
      </p:sp>
      <p:sp>
        <p:nvSpPr>
          <p:cNvPr id="3" name="عنصر نائب للمحتوى 2"/>
          <p:cNvSpPr>
            <a:spLocks noGrp="1"/>
          </p:cNvSpPr>
          <p:nvPr>
            <p:ph idx="1"/>
          </p:nvPr>
        </p:nvSpPr>
        <p:spPr>
          <a:xfrm>
            <a:off x="357158" y="1000108"/>
            <a:ext cx="7467600" cy="4525963"/>
          </a:xfrm>
        </p:spPr>
        <p:txBody>
          <a:bodyPr>
            <a:normAutofit/>
          </a:bodyPr>
          <a:lstStyle/>
          <a:p>
            <a:pPr algn="just" rtl="0"/>
            <a:r>
              <a:rPr lang="en-US" dirty="0" smtClean="0"/>
              <a:t> When breathlessness is the dominant or sole feature of myocardial </a:t>
            </a:r>
            <a:r>
              <a:rPr lang="en-US" dirty="0" err="1" smtClean="0"/>
              <a:t>ischaemia</a:t>
            </a:r>
            <a:r>
              <a:rPr lang="en-US" dirty="0" smtClean="0"/>
              <a:t>, it is known as ‘angina equivalent’.</a:t>
            </a:r>
          </a:p>
          <a:p>
            <a:pPr algn="just" rtl="0"/>
            <a:r>
              <a:rPr lang="en-US" dirty="0" smtClean="0"/>
              <a:t> A history of chest tightness, the close correlation with exercise, and objective evidence of myocardial </a:t>
            </a:r>
            <a:r>
              <a:rPr lang="en-US" dirty="0" err="1" smtClean="0"/>
              <a:t>ischaemia</a:t>
            </a:r>
            <a:r>
              <a:rPr lang="en-US" dirty="0" smtClean="0"/>
              <a:t> from stress testing may all help to establish the diagnosis.</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71472" y="1785926"/>
            <a:ext cx="7470648" cy="3583308"/>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ACUTE CIRCULATORY FAILURE</a:t>
            </a:r>
            <a:b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b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rPr>
              <a:t> ( CARDIOGENIC SHOCK )</a:t>
            </a:r>
            <a:endParaRPr lang="ar-IQ"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IQ"/>
          </a:p>
        </p:txBody>
      </p:sp>
      <p:sp>
        <p:nvSpPr>
          <p:cNvPr id="4" name="عنصر نائب للمحتوى 3"/>
          <p:cNvSpPr>
            <a:spLocks noGrp="1"/>
          </p:cNvSpPr>
          <p:nvPr>
            <p:ph idx="1"/>
          </p:nvPr>
        </p:nvSpPr>
        <p:spPr/>
        <p:txBody>
          <a:bodyPr/>
          <a:lstStyle/>
          <a:p>
            <a:pPr algn="just" rtl="0"/>
            <a:r>
              <a:rPr lang="en-US" dirty="0" smtClean="0">
                <a:solidFill>
                  <a:srgbClr val="FF0000"/>
                </a:solidFill>
              </a:rPr>
              <a:t>‘Shock’ </a:t>
            </a:r>
            <a:r>
              <a:rPr lang="en-US" dirty="0" smtClean="0"/>
              <a:t>is used to describe the clinical syndrome that develops when there is critical impairment of tissue perfusion due to some form of acute circulatory failure. </a:t>
            </a:r>
          </a:p>
          <a:p>
            <a:pPr algn="just" rtl="0">
              <a:buNone/>
            </a:pP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Causes:</a:t>
            </a:r>
            <a:endParaRPr lang="ar-IQ" sz="3200"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214422"/>
            <a:ext cx="7572428" cy="4911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Characteristics of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ischaemic</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cardiac pain</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عنصر نائب للمحتوى 3"/>
          <p:cNvSpPr>
            <a:spLocks noGrp="1"/>
          </p:cNvSpPr>
          <p:nvPr>
            <p:ph sz="half" idx="1"/>
          </p:nvPr>
        </p:nvSpPr>
        <p:spPr/>
        <p:txBody>
          <a:bodyPr/>
          <a:lstStyle/>
          <a:p>
            <a:pPr algn="just" rtl="0"/>
            <a:r>
              <a:rPr lang="en-US" dirty="0" smtClean="0"/>
              <a:t>Several key characteristics help to distinguish cardiac pain from that of other causes.</a:t>
            </a:r>
            <a:endParaRPr lang="ar-IQ" dirty="0"/>
          </a:p>
        </p:txBody>
      </p:sp>
      <p:pic>
        <p:nvPicPr>
          <p:cNvPr id="2050" name="Picture 2"/>
          <p:cNvPicPr>
            <a:picLocks noGrp="1" noChangeAspect="1" noChangeArrowheads="1"/>
          </p:cNvPicPr>
          <p:nvPr>
            <p:ph sz="half" idx="2"/>
          </p:nvPr>
        </p:nvPicPr>
        <p:blipFill>
          <a:blip r:embed="rId2"/>
          <a:srcRect/>
          <a:stretch>
            <a:fillRect/>
          </a:stretch>
        </p:blipFill>
        <p:spPr bwMode="auto">
          <a:xfrm>
            <a:off x="4267200" y="1285860"/>
            <a:ext cx="4448204" cy="5072098"/>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-Myocardial infarction:</a:t>
            </a:r>
            <a:endParaRPr lang="ar-IQ" sz="3200"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just" rtl="0"/>
            <a:r>
              <a:rPr lang="en-US" dirty="0" smtClean="0"/>
              <a:t>Shock in acute MI is due to left ventricular dysfunction in more than 70% of cases. </a:t>
            </a:r>
          </a:p>
          <a:p>
            <a:pPr algn="just" rtl="0"/>
            <a:r>
              <a:rPr lang="en-US" dirty="0" smtClean="0"/>
              <a:t> However, it may also be due to infarction of the RV and a variety of mechanical complications, including </a:t>
            </a:r>
            <a:r>
              <a:rPr lang="en-US" dirty="0" err="1" smtClean="0"/>
              <a:t>tamponade</a:t>
            </a:r>
            <a:r>
              <a:rPr lang="en-US" dirty="0" smtClean="0"/>
              <a:t> (due to infarction and rupture of the free wall), an acquired ventricular </a:t>
            </a:r>
            <a:r>
              <a:rPr lang="en-US" dirty="0" err="1" smtClean="0"/>
              <a:t>septal</a:t>
            </a:r>
            <a:r>
              <a:rPr lang="en-US" dirty="0" smtClean="0"/>
              <a:t> defect (due to infarction and rupture of the septum) and acute mitral regurgitation (due to infarction or rupture of the papillary muscles).</a:t>
            </a:r>
          </a:p>
          <a:p>
            <a:pPr algn="just" rtl="0"/>
            <a:endParaRPr lang="ar-IQ"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53966"/>
          </a:xfrm>
        </p:spPr>
        <p:txBody>
          <a:bodyPr>
            <a:normAutofit fontScale="90000"/>
          </a:bodyPr>
          <a:lstStyle/>
          <a:p>
            <a:endParaRPr lang="ar-IQ" dirty="0"/>
          </a:p>
        </p:txBody>
      </p:sp>
      <p:sp>
        <p:nvSpPr>
          <p:cNvPr id="3" name="عنصر نائب للمحتوى 2"/>
          <p:cNvSpPr>
            <a:spLocks noGrp="1"/>
          </p:cNvSpPr>
          <p:nvPr>
            <p:ph idx="1"/>
          </p:nvPr>
        </p:nvSpPr>
        <p:spPr>
          <a:xfrm>
            <a:off x="428596" y="714356"/>
            <a:ext cx="7467600" cy="4525963"/>
          </a:xfrm>
        </p:spPr>
        <p:txBody>
          <a:bodyPr>
            <a:normAutofit lnSpcReduction="10000"/>
          </a:bodyPr>
          <a:lstStyle/>
          <a:p>
            <a:pPr algn="just" rtl="0"/>
            <a:r>
              <a:rPr lang="en-US" dirty="0" smtClean="0"/>
              <a:t>Severe myocardial systolic dysfunction causes a fall in cardiac output, BP and coronary perfusion pressure.</a:t>
            </a:r>
          </a:p>
          <a:p>
            <a:pPr algn="just" rtl="0"/>
            <a:r>
              <a:rPr lang="en-US" dirty="0" smtClean="0"/>
              <a:t> Diastolic dysfunction causes a rise in left ventricular end-diastolic pressure, pulmonary congestion and </a:t>
            </a:r>
            <a:r>
              <a:rPr lang="en-US" dirty="0" err="1" smtClean="0"/>
              <a:t>oedema</a:t>
            </a:r>
            <a:r>
              <a:rPr lang="en-US" dirty="0" smtClean="0"/>
              <a:t>, leading to </a:t>
            </a:r>
            <a:r>
              <a:rPr lang="en-US" dirty="0" err="1" smtClean="0"/>
              <a:t>hypoxaemia</a:t>
            </a:r>
            <a:r>
              <a:rPr lang="en-US" dirty="0" smtClean="0"/>
              <a:t> that worsens myocardial </a:t>
            </a:r>
            <a:r>
              <a:rPr lang="en-US" dirty="0" err="1" smtClean="0"/>
              <a:t>ischaemia</a:t>
            </a:r>
            <a:r>
              <a:rPr lang="en-US" dirty="0" smtClean="0"/>
              <a:t>. </a:t>
            </a:r>
          </a:p>
          <a:p>
            <a:pPr algn="just" rtl="0"/>
            <a:r>
              <a:rPr lang="en-US" dirty="0" smtClean="0"/>
              <a:t> This is further exacerbated by peripheral vasoconstriction.</a:t>
            </a:r>
            <a:endParaRPr lang="ar-IQ"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7467600" cy="439718"/>
          </a:xfrm>
        </p:spPr>
        <p:txBody>
          <a:bodyPr>
            <a:normAutofit fontScale="90000"/>
          </a:bodyPr>
          <a:lstStyle/>
          <a:p>
            <a:endParaRPr lang="ar-IQ" dirty="0"/>
          </a:p>
        </p:txBody>
      </p:sp>
      <p:sp>
        <p:nvSpPr>
          <p:cNvPr id="5" name="عنصر نائب للمحتوى 4"/>
          <p:cNvSpPr>
            <a:spLocks noGrp="1"/>
          </p:cNvSpPr>
          <p:nvPr>
            <p:ph sz="half" idx="1"/>
          </p:nvPr>
        </p:nvSpPr>
        <p:spPr>
          <a:xfrm>
            <a:off x="457200" y="1600200"/>
            <a:ext cx="2757478" cy="4525963"/>
          </a:xfrm>
        </p:spPr>
        <p:txBody>
          <a:bodyPr/>
          <a:lstStyle/>
          <a:p>
            <a:pPr algn="just" rtl="0"/>
            <a:r>
              <a:rPr lang="en-US" dirty="0" smtClean="0"/>
              <a:t>These factors combine to create the ‘downward spiral’ of </a:t>
            </a:r>
            <a:r>
              <a:rPr lang="en-US" dirty="0" err="1" smtClean="0"/>
              <a:t>cardiogenic</a:t>
            </a:r>
            <a:r>
              <a:rPr lang="en-US" dirty="0" smtClean="0"/>
              <a:t> shock:</a:t>
            </a:r>
            <a:endParaRPr lang="ar-IQ" dirty="0"/>
          </a:p>
        </p:txBody>
      </p:sp>
      <p:pic>
        <p:nvPicPr>
          <p:cNvPr id="5122" name="Picture 2"/>
          <p:cNvPicPr>
            <a:picLocks noGrp="1" noChangeAspect="1" noChangeArrowheads="1"/>
          </p:cNvPicPr>
          <p:nvPr>
            <p:ph sz="half" idx="2"/>
          </p:nvPr>
        </p:nvPicPr>
        <p:blipFill>
          <a:blip r:embed="rId2"/>
          <a:srcRect/>
          <a:stretch>
            <a:fillRect/>
          </a:stretch>
        </p:blipFill>
        <p:spPr bwMode="auto">
          <a:xfrm>
            <a:off x="3857620" y="1000108"/>
            <a:ext cx="4143404" cy="5126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Hypotension, </a:t>
            </a:r>
            <a:r>
              <a:rPr lang="en-US" dirty="0" err="1" smtClean="0"/>
              <a:t>oliguria</a:t>
            </a:r>
            <a:r>
              <a:rPr lang="en-US" dirty="0" smtClean="0"/>
              <a:t>, confusion and cold clammy peripheries are the manifestations of a low cardiac output, whereas breathlessness, </a:t>
            </a:r>
            <a:r>
              <a:rPr lang="en-US" dirty="0" err="1" smtClean="0"/>
              <a:t>hypoxaemia</a:t>
            </a:r>
            <a:r>
              <a:rPr lang="en-US" dirty="0" smtClean="0"/>
              <a:t>, cyanosis and </a:t>
            </a:r>
            <a:r>
              <a:rPr lang="en-US" dirty="0" err="1" smtClean="0"/>
              <a:t>inspiratory</a:t>
            </a:r>
            <a:r>
              <a:rPr lang="en-US" dirty="0" smtClean="0"/>
              <a:t> crackles at the lung bases are typical features of pulmonary </a:t>
            </a:r>
            <a:r>
              <a:rPr lang="en-US" dirty="0" err="1" smtClean="0"/>
              <a:t>oedema</a:t>
            </a:r>
            <a:r>
              <a:rPr lang="en-US" dirty="0" smtClean="0"/>
              <a:t>.</a:t>
            </a:r>
            <a:endParaRPr lang="ar-IQ"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chest X-ray may reveal signs of pulmonary congestion when clinical examination is normal. </a:t>
            </a:r>
          </a:p>
          <a:p>
            <a:pPr algn="just" rtl="0"/>
            <a:r>
              <a:rPr lang="en-US" dirty="0" smtClean="0"/>
              <a:t>If necessary, a Swan–</a:t>
            </a:r>
            <a:r>
              <a:rPr lang="en-US" dirty="0" err="1" smtClean="0"/>
              <a:t>Ganz</a:t>
            </a:r>
            <a:r>
              <a:rPr lang="en-US" dirty="0" smtClean="0"/>
              <a:t> catheter can be used to measure the pulmonary artery wedge pressure to guide fluid replacement.</a:t>
            </a:r>
          </a:p>
          <a:p>
            <a:pPr algn="just" rtl="0">
              <a:buNone/>
            </a:pPr>
            <a:endParaRPr lang="ar-IQ"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sp>
        <p:nvSpPr>
          <p:cNvPr id="5" name="عنصر نائب للمحتوى 4"/>
          <p:cNvSpPr>
            <a:spLocks noGrp="1"/>
          </p:cNvSpPr>
          <p:nvPr>
            <p:ph sz="half" idx="1"/>
          </p:nvPr>
        </p:nvSpPr>
        <p:spPr>
          <a:xfrm>
            <a:off x="457200" y="1600201"/>
            <a:ext cx="7472386" cy="1042981"/>
          </a:xfrm>
        </p:spPr>
        <p:txBody>
          <a:bodyPr>
            <a:normAutofit/>
          </a:bodyPr>
          <a:lstStyle/>
          <a:p>
            <a:pPr algn="just" rtl="0"/>
            <a:r>
              <a:rPr lang="en-US" dirty="0" smtClean="0"/>
              <a:t> The findings can be used to </a:t>
            </a:r>
            <a:r>
              <a:rPr lang="en-US" dirty="0" err="1" smtClean="0"/>
              <a:t>categorise</a:t>
            </a:r>
            <a:r>
              <a:rPr lang="en-US" dirty="0" smtClean="0"/>
              <a:t> patients with acute MI into four </a:t>
            </a:r>
            <a:r>
              <a:rPr lang="en-US" dirty="0" err="1" smtClean="0"/>
              <a:t>haemodynamic</a:t>
            </a:r>
            <a:r>
              <a:rPr lang="en-US" dirty="0" smtClean="0"/>
              <a:t> subsets: </a:t>
            </a:r>
            <a:endParaRPr lang="ar-IQ" dirty="0"/>
          </a:p>
        </p:txBody>
      </p:sp>
      <p:pic>
        <p:nvPicPr>
          <p:cNvPr id="6146" name="Picture 2"/>
          <p:cNvPicPr>
            <a:picLocks noGrp="1" noChangeAspect="1" noChangeArrowheads="1"/>
          </p:cNvPicPr>
          <p:nvPr>
            <p:ph sz="half" idx="2"/>
          </p:nvPr>
        </p:nvPicPr>
        <p:blipFill>
          <a:blip r:embed="rId2"/>
          <a:srcRect/>
          <a:stretch>
            <a:fillRect/>
          </a:stretch>
        </p:blipFill>
        <p:spPr bwMode="auto">
          <a:xfrm>
            <a:off x="1571604" y="2643182"/>
            <a:ext cx="4739218" cy="355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 Those with </a:t>
            </a:r>
            <a:r>
              <a:rPr lang="en-US" dirty="0" err="1" smtClean="0"/>
              <a:t>cardiogenic</a:t>
            </a:r>
            <a:r>
              <a:rPr lang="en-US" dirty="0" smtClean="0"/>
              <a:t> shock should be considered for immediate intra-aortic balloon </a:t>
            </a:r>
            <a:r>
              <a:rPr lang="en-US" dirty="0" err="1" smtClean="0"/>
              <a:t>counterpulsation</a:t>
            </a:r>
            <a:r>
              <a:rPr lang="en-US" dirty="0" smtClean="0"/>
              <a:t> and coronary </a:t>
            </a:r>
            <a:r>
              <a:rPr lang="en-US" dirty="0" err="1" smtClean="0"/>
              <a:t>revascularisation</a:t>
            </a:r>
            <a:r>
              <a:rPr lang="en-US" dirty="0" smtClean="0"/>
              <a:t>.</a:t>
            </a:r>
          </a:p>
          <a:p>
            <a:pPr algn="just" rtl="0"/>
            <a:endParaRPr lang="ar-IQ"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The viable myocardium surrounding a fresh infarct may contract poorly for a few days and then recover. </a:t>
            </a:r>
          </a:p>
          <a:p>
            <a:pPr algn="just" rtl="0"/>
            <a:r>
              <a:rPr lang="en-US" dirty="0" smtClean="0"/>
              <a:t>This phenomenon is known as myocardial stunning and means that acute heart failure should be treated intensively because overall cardiac function may subsequently improve.</a:t>
            </a:r>
          </a:p>
          <a:p>
            <a:pPr algn="just" rtl="0"/>
            <a:endParaRPr lang="ar-IQ"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rgbClr val="FF0000"/>
                </a:solidFill>
              </a:rPr>
              <a:t>-Acute massive pulmonary embolism:</a:t>
            </a:r>
            <a:endParaRPr lang="ar-IQ" sz="2800" dirty="0">
              <a:solidFill>
                <a:srgbClr val="FF0000"/>
              </a:solidFill>
            </a:endParaRPr>
          </a:p>
        </p:txBody>
      </p:sp>
      <p:sp>
        <p:nvSpPr>
          <p:cNvPr id="3" name="عنصر نائب للمحتوى 2"/>
          <p:cNvSpPr>
            <a:spLocks noGrp="1"/>
          </p:cNvSpPr>
          <p:nvPr>
            <p:ph idx="1"/>
          </p:nvPr>
        </p:nvSpPr>
        <p:spPr>
          <a:xfrm>
            <a:off x="500034" y="1214422"/>
            <a:ext cx="7467600" cy="4357718"/>
          </a:xfrm>
        </p:spPr>
        <p:txBody>
          <a:bodyPr>
            <a:normAutofit fontScale="92500" lnSpcReduction="10000"/>
          </a:bodyPr>
          <a:lstStyle/>
          <a:p>
            <a:pPr algn="just" rtl="0"/>
            <a:r>
              <a:rPr lang="en-US" dirty="0" smtClean="0"/>
              <a:t>This may complicate leg or pelvic vein thrombosis and usually presents with sudden collapse. </a:t>
            </a:r>
          </a:p>
          <a:p>
            <a:pPr algn="just" rtl="0"/>
            <a:r>
              <a:rPr lang="en-US" dirty="0" smtClean="0"/>
              <a:t>Bedside echocardiography may demonstrate a small </a:t>
            </a:r>
            <a:r>
              <a:rPr lang="en-US" dirty="0" err="1" smtClean="0"/>
              <a:t>underfilled</a:t>
            </a:r>
            <a:r>
              <a:rPr lang="en-US" dirty="0" smtClean="0"/>
              <a:t> vigorous LV with a dilated RV; it is sometimes possible to see thrombus in the right ventricular outflow tract or main pulmonary artery. </a:t>
            </a:r>
          </a:p>
          <a:p>
            <a:pPr algn="just" rtl="0"/>
            <a:r>
              <a:rPr lang="en-US" dirty="0" smtClean="0"/>
              <a:t>CT pulmonary angiography usually provides a definitive diagnosis.</a:t>
            </a:r>
            <a:endParaRPr lang="ar-IQ"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-Cardiac </a:t>
            </a:r>
            <a:r>
              <a:rPr lang="en-US" sz="3200" dirty="0" err="1" smtClean="0">
                <a:solidFill>
                  <a:srgbClr val="FF0000"/>
                </a:solidFill>
              </a:rPr>
              <a:t>tamponade</a:t>
            </a:r>
            <a:r>
              <a:rPr lang="en-US" sz="3200" dirty="0" smtClean="0">
                <a:solidFill>
                  <a:srgbClr val="FF0000"/>
                </a:solidFill>
              </a:rPr>
              <a:t>:</a:t>
            </a:r>
            <a:endParaRPr lang="ar-IQ" sz="3200" dirty="0">
              <a:solidFill>
                <a:srgbClr val="FF0000"/>
              </a:solidFill>
            </a:endParaRPr>
          </a:p>
        </p:txBody>
      </p:sp>
      <p:sp>
        <p:nvSpPr>
          <p:cNvPr id="3" name="عنصر نائب للمحتوى 2"/>
          <p:cNvSpPr>
            <a:spLocks noGrp="1"/>
          </p:cNvSpPr>
          <p:nvPr>
            <p:ph idx="1"/>
          </p:nvPr>
        </p:nvSpPr>
        <p:spPr/>
        <p:txBody>
          <a:bodyPr/>
          <a:lstStyle/>
          <a:p>
            <a:pPr algn="just" rtl="0"/>
            <a:r>
              <a:rPr lang="en-US" dirty="0" smtClean="0"/>
              <a:t>This is due to a collection of fluid or blood in the pericardial sac, compressing the heart; the effusion may be small and is sometimes &lt; 100mL. </a:t>
            </a:r>
          </a:p>
          <a:p>
            <a:pPr algn="just" rtl="0"/>
            <a:r>
              <a:rPr lang="en-US" dirty="0" smtClean="0"/>
              <a:t>Sudden deterioration may be due to bleeding into the pericardial space. </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4638"/>
            <a:ext cx="7467600" cy="725470"/>
          </a:xfrm>
        </p:spPr>
        <p:txBody>
          <a:bodyPr>
            <a:normAutofit fontScale="90000"/>
          </a:bodyPr>
          <a:lstStyle/>
          <a:p>
            <a:endParaRPr lang="ar-IQ" dirty="0"/>
          </a:p>
        </p:txBody>
      </p:sp>
      <p:sp>
        <p:nvSpPr>
          <p:cNvPr id="6" name="عنصر نائب للمحتوى 5"/>
          <p:cNvSpPr>
            <a:spLocks noGrp="1"/>
          </p:cNvSpPr>
          <p:nvPr>
            <p:ph sz="half" idx="1"/>
          </p:nvPr>
        </p:nvSpPr>
        <p:spPr>
          <a:xfrm>
            <a:off x="457200" y="1600200"/>
            <a:ext cx="3186106" cy="4525963"/>
          </a:xfrm>
        </p:spPr>
        <p:txBody>
          <a:bodyPr>
            <a:normAutofit lnSpcReduction="10000"/>
          </a:bodyPr>
          <a:lstStyle/>
          <a:p>
            <a:pPr algn="just" rtl="0"/>
            <a:r>
              <a:rPr lang="en-US" dirty="0" smtClean="0"/>
              <a:t>Diagnosis may be difficult and it is helpful to classify pain as possible, probable or definite </a:t>
            </a:r>
            <a:r>
              <a:rPr lang="en-US" dirty="0" err="1" smtClean="0"/>
              <a:t>ischaemic</a:t>
            </a:r>
            <a:r>
              <a:rPr lang="en-US" dirty="0" smtClean="0"/>
              <a:t> cardiac pain, based on the balance of evidence, as in this figure:</a:t>
            </a:r>
          </a:p>
          <a:p>
            <a:pPr algn="just" rtl="0">
              <a:buNone/>
            </a:pPr>
            <a:r>
              <a:rPr lang="en-US" dirty="0" smtClean="0"/>
              <a:t>   </a:t>
            </a:r>
          </a:p>
          <a:p>
            <a:pPr algn="just" rtl="0">
              <a:buNone/>
            </a:pPr>
            <a:endParaRPr lang="ar-IQ" dirty="0"/>
          </a:p>
        </p:txBody>
      </p:sp>
      <p:pic>
        <p:nvPicPr>
          <p:cNvPr id="4098" name="Picture 2"/>
          <p:cNvPicPr>
            <a:picLocks noGrp="1" noChangeAspect="1" noChangeArrowheads="1"/>
          </p:cNvPicPr>
          <p:nvPr>
            <p:ph sz="half" idx="2"/>
          </p:nvPr>
        </p:nvPicPr>
        <p:blipFill>
          <a:blip r:embed="rId2"/>
          <a:srcRect/>
          <a:stretch>
            <a:fillRect/>
          </a:stretch>
        </p:blipFill>
        <p:spPr bwMode="auto">
          <a:xfrm>
            <a:off x="3786182" y="1142984"/>
            <a:ext cx="5143536"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p:txBody>
          <a:bodyPr/>
          <a:lstStyle/>
          <a:p>
            <a:endParaRPr lang="ar-IQ"/>
          </a:p>
        </p:txBody>
      </p:sp>
      <p:sp>
        <p:nvSpPr>
          <p:cNvPr id="5" name="عنصر نائب للمحتوى 4"/>
          <p:cNvSpPr>
            <a:spLocks noGrp="1"/>
          </p:cNvSpPr>
          <p:nvPr>
            <p:ph idx="1"/>
          </p:nvPr>
        </p:nvSpPr>
        <p:spPr/>
        <p:txBody>
          <a:bodyPr>
            <a:normAutofit/>
          </a:bodyPr>
          <a:lstStyle/>
          <a:p>
            <a:pPr algn="just" rtl="0"/>
            <a:r>
              <a:rPr lang="en-US" dirty="0" smtClean="0"/>
              <a:t> </a:t>
            </a:r>
            <a:r>
              <a:rPr lang="en-US" dirty="0" err="1" smtClean="0"/>
              <a:t>Tamponade</a:t>
            </a:r>
            <a:r>
              <a:rPr lang="en-US" dirty="0" smtClean="0"/>
              <a:t> may complicate any form of </a:t>
            </a:r>
            <a:r>
              <a:rPr lang="en-US" dirty="0" err="1" smtClean="0"/>
              <a:t>pericarditis</a:t>
            </a:r>
            <a:r>
              <a:rPr lang="en-US" dirty="0" smtClean="0"/>
              <a:t> but can be due to malignant disease. </a:t>
            </a:r>
          </a:p>
          <a:p>
            <a:pPr algn="just" rtl="0"/>
            <a:r>
              <a:rPr lang="en-US" dirty="0" smtClean="0"/>
              <a:t>Other causes include trauma and rupture of the free wall of the myocardium following MI.</a:t>
            </a:r>
          </a:p>
          <a:p>
            <a:pPr algn="just" rtl="0"/>
            <a:endParaRPr lang="ar-IQ"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srcRect/>
          <a:stretch>
            <a:fillRect/>
          </a:stretch>
        </p:blipFill>
        <p:spPr bwMode="auto">
          <a:xfrm>
            <a:off x="457200" y="1713643"/>
            <a:ext cx="7467600" cy="4299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An ECG may show features of the underlying disease, such as </a:t>
            </a:r>
            <a:r>
              <a:rPr lang="en-US" dirty="0" err="1" smtClean="0"/>
              <a:t>pericarditis</a:t>
            </a:r>
            <a:r>
              <a:rPr lang="en-US" dirty="0" smtClean="0"/>
              <a:t> or acute MI. </a:t>
            </a:r>
          </a:p>
          <a:p>
            <a:pPr algn="just" rtl="0"/>
            <a:r>
              <a:rPr lang="en-US" dirty="0" smtClean="0"/>
              <a:t> When there is a large pericardial effusion, the ECG complexes are small and there may be electrical </a:t>
            </a:r>
            <a:r>
              <a:rPr lang="en-US" dirty="0" err="1" smtClean="0"/>
              <a:t>alternans</a:t>
            </a:r>
            <a:r>
              <a:rPr lang="en-US" dirty="0" smtClean="0"/>
              <a:t>: a changing axis with alternate beats caused by the heart swinging from side to side in the pericardial fluid.</a:t>
            </a:r>
            <a:endParaRPr lang="ar-IQ"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A chest X-ray shows an enlarged globular heart but can look normal. </a:t>
            </a:r>
          </a:p>
          <a:p>
            <a:pPr algn="just" rtl="0"/>
            <a:r>
              <a:rPr lang="en-US" dirty="0" smtClean="0"/>
              <a:t> Echocardiography is the best way of confirming the diagnosis and helps to identify the optimum site for aspiration of the fluid.</a:t>
            </a:r>
            <a:endParaRPr lang="ar-IQ"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Prompt recognition of </a:t>
            </a:r>
            <a:r>
              <a:rPr lang="en-US" dirty="0" err="1" smtClean="0"/>
              <a:t>tamponade</a:t>
            </a:r>
            <a:r>
              <a:rPr lang="en-US" dirty="0" smtClean="0"/>
              <a:t> is important because the patient usually responds dramatically to </a:t>
            </a:r>
            <a:r>
              <a:rPr lang="en-US" dirty="0" err="1" smtClean="0"/>
              <a:t>percutaneous</a:t>
            </a:r>
            <a:r>
              <a:rPr lang="en-US" dirty="0" smtClean="0"/>
              <a:t> </a:t>
            </a:r>
            <a:r>
              <a:rPr lang="en-US" dirty="0" err="1" smtClean="0"/>
              <a:t>pericardiocentesis</a:t>
            </a:r>
            <a:r>
              <a:rPr lang="en-US" dirty="0" smtClean="0"/>
              <a:t>  or surgical drainage.</a:t>
            </a:r>
            <a:endParaRPr lang="ar-IQ"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solidFill>
                  <a:srgbClr val="FF0000"/>
                </a:solidFill>
              </a:rPr>
              <a:t>-</a:t>
            </a:r>
            <a:r>
              <a:rPr lang="en-US" sz="3200" dirty="0" err="1" smtClean="0">
                <a:solidFill>
                  <a:srgbClr val="FF0000"/>
                </a:solidFill>
              </a:rPr>
              <a:t>Valvular</a:t>
            </a:r>
            <a:r>
              <a:rPr lang="en-US" sz="3200" dirty="0" smtClean="0">
                <a:solidFill>
                  <a:srgbClr val="FF0000"/>
                </a:solidFill>
              </a:rPr>
              <a:t> heart disease:</a:t>
            </a:r>
            <a:endParaRPr lang="ar-IQ" sz="3200" dirty="0">
              <a:solidFill>
                <a:srgbClr val="FF0000"/>
              </a:solidFill>
            </a:endParaRPr>
          </a:p>
        </p:txBody>
      </p:sp>
      <p:sp>
        <p:nvSpPr>
          <p:cNvPr id="3" name="عنصر نائب للمحتوى 2"/>
          <p:cNvSpPr>
            <a:spLocks noGrp="1"/>
          </p:cNvSpPr>
          <p:nvPr>
            <p:ph sz="half" idx="1"/>
          </p:nvPr>
        </p:nvSpPr>
        <p:spPr/>
        <p:txBody>
          <a:bodyPr/>
          <a:lstStyle/>
          <a:p>
            <a:pPr algn="just" rtl="0"/>
            <a:r>
              <a:rPr lang="en-US" dirty="0" smtClean="0"/>
              <a:t>Acute left ventricular failure and shock may be due to the sudden onset of aortic regurgitation, mitral regurgitation or prosthetic valve dysfunction.</a:t>
            </a:r>
            <a:endParaRPr lang="ar-IQ" dirty="0"/>
          </a:p>
        </p:txBody>
      </p:sp>
      <p:pic>
        <p:nvPicPr>
          <p:cNvPr id="9218" name="Picture 2"/>
          <p:cNvPicPr>
            <a:picLocks noGrp="1" noChangeAspect="1" noChangeArrowheads="1"/>
          </p:cNvPicPr>
          <p:nvPr>
            <p:ph sz="half" idx="2"/>
          </p:nvPr>
        </p:nvPicPr>
        <p:blipFill>
          <a:blip r:embed="rId2"/>
          <a:srcRect/>
          <a:stretch>
            <a:fillRect/>
          </a:stretch>
        </p:blipFill>
        <p:spPr bwMode="auto">
          <a:xfrm>
            <a:off x="4267200" y="1857364"/>
            <a:ext cx="4662518"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IQ"/>
          </a:p>
        </p:txBody>
      </p:sp>
      <p:sp>
        <p:nvSpPr>
          <p:cNvPr id="6" name="عنصر نائب للمحتوى 5"/>
          <p:cNvSpPr>
            <a:spLocks noGrp="1"/>
          </p:cNvSpPr>
          <p:nvPr>
            <p:ph idx="1"/>
          </p:nvPr>
        </p:nvSpPr>
        <p:spPr/>
        <p:txBody>
          <a:bodyPr/>
          <a:lstStyle/>
          <a:p>
            <a:pPr algn="just" rtl="0"/>
            <a:r>
              <a:rPr lang="en-US" dirty="0" smtClean="0"/>
              <a:t>The clinical diagnosis of acute </a:t>
            </a:r>
            <a:r>
              <a:rPr lang="en-US" dirty="0" err="1" smtClean="0"/>
              <a:t>valvular</a:t>
            </a:r>
            <a:r>
              <a:rPr lang="en-US" dirty="0" smtClean="0"/>
              <a:t> dysfunction is sometimes difficult. </a:t>
            </a:r>
          </a:p>
          <a:p>
            <a:pPr algn="just" rtl="0"/>
            <a:r>
              <a:rPr lang="en-US" dirty="0" smtClean="0"/>
              <a:t> Murmurs are often unimpressive because there is usually a tachycardia and a low cardiac output. </a:t>
            </a:r>
          </a:p>
          <a:p>
            <a:pPr algn="just" rtl="0"/>
            <a:endParaRPr lang="ar-IQ"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 </a:t>
            </a:r>
            <a:r>
              <a:rPr lang="en-US" dirty="0" err="1" smtClean="0"/>
              <a:t>Transthoracic</a:t>
            </a:r>
            <a:r>
              <a:rPr lang="en-US" dirty="0" smtClean="0"/>
              <a:t> echocardiography will establish the diagnosis in most cases; however, transoesophageal echocardiography is sometimes required, especially in patients with prosthetic mitral valves.</a:t>
            </a:r>
          </a:p>
          <a:p>
            <a:pPr algn="just" rtl="0"/>
            <a:endParaRPr lang="ar-IQ"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r>
              <a:rPr lang="en-US" dirty="0" smtClean="0"/>
              <a:t>Patients with acute valve failure usually require cardiac surgery and should be referred for urgent assessment in a cardiac centre.</a:t>
            </a:r>
          </a:p>
          <a:p>
            <a:pPr algn="just" rtl="0"/>
            <a:r>
              <a:rPr lang="en-US" dirty="0" smtClean="0"/>
              <a:t>Aortic dissection may lead to shock by causing aortic regurgitation, coronary dissection, </a:t>
            </a:r>
            <a:r>
              <a:rPr lang="en-US" dirty="0" err="1" smtClean="0"/>
              <a:t>tamponade</a:t>
            </a:r>
            <a:r>
              <a:rPr lang="en-US" dirty="0" smtClean="0"/>
              <a:t> or blood loss.</a:t>
            </a:r>
          </a:p>
          <a:p>
            <a:pPr algn="just" rtl="0"/>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rtl="0">
              <a:buNone/>
            </a:pPr>
            <a:r>
              <a:rPr lang="en-US" dirty="0" smtClean="0"/>
              <a:t>-</a:t>
            </a:r>
            <a:r>
              <a:rPr lang="en-US" dirty="0" smtClean="0">
                <a:solidFill>
                  <a:srgbClr val="FF0000"/>
                </a:solidFill>
              </a:rPr>
              <a:t>Site:</a:t>
            </a:r>
            <a:r>
              <a:rPr lang="en-US" dirty="0" smtClean="0"/>
              <a:t> Cardiac pain is typically located in the centre of the chest because of the derivation of the nerve supply to the heart and </a:t>
            </a:r>
            <a:r>
              <a:rPr lang="en-US" dirty="0" err="1" smtClean="0"/>
              <a:t>mediastinum</a:t>
            </a:r>
            <a:r>
              <a:rPr lang="en-US" dirty="0" smtClean="0"/>
              <a:t>.</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439718"/>
          </a:xfrm>
        </p:spPr>
        <p:txBody>
          <a:bodyPr>
            <a:normAutofit fontScale="90000"/>
          </a:bodyPr>
          <a:lstStyle/>
          <a:p>
            <a:endParaRPr lang="ar-IQ" dirty="0"/>
          </a:p>
        </p:txBody>
      </p:sp>
      <p:sp>
        <p:nvSpPr>
          <p:cNvPr id="3" name="عنصر نائب للمحتوى 2"/>
          <p:cNvSpPr>
            <a:spLocks noGrp="1"/>
          </p:cNvSpPr>
          <p:nvPr>
            <p:ph idx="1"/>
          </p:nvPr>
        </p:nvSpPr>
        <p:spPr>
          <a:xfrm>
            <a:off x="357158" y="928670"/>
            <a:ext cx="7467600" cy="4525963"/>
          </a:xfrm>
        </p:spPr>
        <p:txBody>
          <a:bodyPr>
            <a:normAutofit fontScale="92500"/>
          </a:bodyPr>
          <a:lstStyle/>
          <a:p>
            <a:pPr algn="just" rtl="0">
              <a:buNone/>
            </a:pPr>
            <a:r>
              <a:rPr lang="en-US" dirty="0" smtClean="0"/>
              <a:t>-</a:t>
            </a:r>
            <a:r>
              <a:rPr lang="en-US" dirty="0" smtClean="0">
                <a:solidFill>
                  <a:srgbClr val="FF0000"/>
                </a:solidFill>
              </a:rPr>
              <a:t>Radiation:</a:t>
            </a:r>
            <a:r>
              <a:rPr lang="en-US" dirty="0" smtClean="0"/>
              <a:t> </a:t>
            </a:r>
            <a:r>
              <a:rPr lang="en-US" dirty="0" err="1" smtClean="0"/>
              <a:t>Ischaemic</a:t>
            </a:r>
            <a:r>
              <a:rPr lang="en-US" dirty="0" smtClean="0"/>
              <a:t> cardiac pain may radiate to the neck, jaw, and upper or even lower arms. </a:t>
            </a:r>
          </a:p>
          <a:p>
            <a:pPr algn="just" rtl="0"/>
            <a:r>
              <a:rPr lang="en-US" dirty="0" smtClean="0"/>
              <a:t>Occasionally, cardiac pain may be experienced only at the sites of radiation or in the back. </a:t>
            </a:r>
          </a:p>
          <a:p>
            <a:pPr algn="just" rtl="0"/>
            <a:r>
              <a:rPr lang="en-US" dirty="0" smtClean="0"/>
              <a:t>Pain situated over the left anterior chest and radiating laterally is unlikely to be due to cardiac </a:t>
            </a:r>
            <a:r>
              <a:rPr lang="en-US" dirty="0" err="1" smtClean="0"/>
              <a:t>ischaemia</a:t>
            </a:r>
            <a:r>
              <a:rPr lang="en-US" dirty="0" smtClean="0"/>
              <a:t> and may have many causes including pleural or lung disorders, musculoskeletal problems and anxiety.</a:t>
            </a:r>
          </a:p>
          <a:p>
            <a:pPr algn="just" rtl="0">
              <a:buNone/>
            </a:pPr>
            <a:endParaRPr lang="ar-IQ" dirty="0"/>
          </a:p>
        </p:txBody>
      </p:sp>
    </p:spTree>
  </p:cSld>
  <p:clrMapOvr>
    <a:masterClrMapping/>
  </p:clrMapOvr>
</p:sld>
</file>

<file path=ppt/theme/theme1.xml><?xml version="1.0" encoding="utf-8"?>
<a:theme xmlns:a="http://schemas.openxmlformats.org/drawingml/2006/main" name="تقنية">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3243</Words>
  <Application>Microsoft Office PowerPoint</Application>
  <PresentationFormat>عرض على الشاشة (3:4)‏</PresentationFormat>
  <Paragraphs>160</Paragraphs>
  <Slides>78</Slides>
  <Notes>0</Notes>
  <HiddenSlides>0</HiddenSlides>
  <MMClips>0</MMClips>
  <ScaleCrop>false</ScaleCrop>
  <HeadingPairs>
    <vt:vector size="4" baseType="variant">
      <vt:variant>
        <vt:lpstr>نسق</vt:lpstr>
      </vt:variant>
      <vt:variant>
        <vt:i4>1</vt:i4>
      </vt:variant>
      <vt:variant>
        <vt:lpstr>عناوين الشرائح</vt:lpstr>
      </vt:variant>
      <vt:variant>
        <vt:i4>78</vt:i4>
      </vt:variant>
    </vt:vector>
  </HeadingPairs>
  <TitlesOfParts>
    <vt:vector size="79" baseType="lpstr">
      <vt:lpstr>تقنية</vt:lpstr>
      <vt:lpstr>PRESENTING PROBLEMS IN CARDIOVASCULAR DISEASE</vt:lpstr>
      <vt:lpstr>عرض تقديمي في PowerPoint</vt:lpstr>
      <vt:lpstr>عرض تقديمي في PowerPoint</vt:lpstr>
      <vt:lpstr>CHEST PAIN </vt:lpstr>
      <vt:lpstr>عرض تقديمي في PowerPoint</vt:lpstr>
      <vt:lpstr>Characteristics of ischaemic cardiac pain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Differential diagnosis of chest pain</vt:lpstr>
      <vt:lpstr>:- Psychological aspects of chest pain</vt:lpstr>
      <vt:lpstr>عرض تقديمي في PowerPoint</vt:lpstr>
      <vt:lpstr>-Myocarditis and pericarditis:</vt:lpstr>
      <vt:lpstr>:-Mitral valve prolapse</vt:lpstr>
      <vt:lpstr>:-Aortic dissection</vt:lpstr>
      <vt:lpstr>-Oesophageal pain:</vt:lpstr>
      <vt:lpstr>:-Bronchospasm</vt:lpstr>
      <vt:lpstr>-Musculoskeletal chest pain:</vt:lpstr>
      <vt:lpstr>عرض تقديمي في PowerPoint</vt:lpstr>
      <vt:lpstr>Initial evaluation of suspected cardiac pain</vt:lpstr>
      <vt:lpstr>-Stable angina:</vt:lpstr>
      <vt:lpstr>عرض تقديمي في PowerPoint</vt:lpstr>
      <vt:lpstr>عرض تقديمي في PowerPoint</vt:lpstr>
      <vt:lpstr>عرض تقديمي في PowerPoint</vt:lpstr>
      <vt:lpstr>عرض تقديمي في PowerPoint</vt:lpstr>
      <vt:lpstr>-Acute coronary syndromes: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BREATHLESSNESS  ( DYSPNEA )</vt:lpstr>
      <vt:lpstr>عرض تقديمي في PowerPoint</vt:lpstr>
      <vt:lpstr>عرض تقديمي في PowerPoint</vt:lpstr>
      <vt:lpstr>عرض تقديمي في PowerPoint</vt:lpstr>
      <vt:lpstr>Acute left heart failure</vt:lpstr>
      <vt:lpstr>عرض تقديمي في PowerPoint</vt:lpstr>
      <vt:lpstr>عرض تقديمي في PowerPoint</vt:lpstr>
      <vt:lpstr>عرض تقديمي في PowerPoint</vt:lpstr>
      <vt:lpstr>Chronic heart failure</vt:lpstr>
      <vt:lpstr>عرض تقديمي في PowerPoint</vt:lpstr>
      <vt:lpstr>عرض تقديمي في PowerPoint</vt:lpstr>
      <vt:lpstr>عرض تقديمي في PowerPoint</vt:lpstr>
      <vt:lpstr>عرض تقديمي في PowerPoint</vt:lpstr>
      <vt:lpstr>عرض تقديمي في PowerPoint</vt:lpstr>
      <vt:lpstr>Arrhythmia</vt:lpstr>
      <vt:lpstr>Angina equivalent</vt:lpstr>
      <vt:lpstr>عرض تقديمي في PowerPoint</vt:lpstr>
      <vt:lpstr>ACUTE CIRCULATORY FAILURE  ( CARDIOGENIC SHOCK )</vt:lpstr>
      <vt:lpstr>عرض تقديمي في PowerPoint</vt:lpstr>
      <vt:lpstr>Causes:</vt:lpstr>
      <vt:lpstr>-Myocardial infarction: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-Acute massive pulmonary embolism:</vt:lpstr>
      <vt:lpstr>-Cardiac tamponade:</vt:lpstr>
      <vt:lpstr>عرض تقديمي في PowerPoint</vt:lpstr>
      <vt:lpstr>عرض تقديمي في PowerPoint</vt:lpstr>
      <vt:lpstr>عرض تقديمي في PowerPoint</vt:lpstr>
      <vt:lpstr>عرض تقديمي في PowerPoint</vt:lpstr>
      <vt:lpstr>عرض تقديمي في PowerPoint</vt:lpstr>
      <vt:lpstr>-Valvular heart disease:</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PROBLEMS IN CARDIOVASCULAR </dc:title>
  <dc:creator>hasna</dc:creator>
  <cp:lastModifiedBy>DR.Ahmed Saker 2o1O</cp:lastModifiedBy>
  <cp:revision>30</cp:revision>
  <dcterms:created xsi:type="dcterms:W3CDTF">2015-08-18T11:39:14Z</dcterms:created>
  <dcterms:modified xsi:type="dcterms:W3CDTF">2019-11-18T18:25:52Z</dcterms:modified>
</cp:coreProperties>
</file>